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84" r:id="rId1"/>
  </p:sldMasterIdLst>
  <p:notesMasterIdLst>
    <p:notesMasterId r:id="rId62"/>
  </p:notesMasterIdLst>
  <p:sldIdLst>
    <p:sldId id="258" r:id="rId2"/>
    <p:sldId id="879" r:id="rId3"/>
    <p:sldId id="874" r:id="rId4"/>
    <p:sldId id="981" r:id="rId5"/>
    <p:sldId id="982" r:id="rId6"/>
    <p:sldId id="980" r:id="rId7"/>
    <p:sldId id="967" r:id="rId8"/>
    <p:sldId id="883" r:id="rId9"/>
    <p:sldId id="984" r:id="rId10"/>
    <p:sldId id="983" r:id="rId11"/>
    <p:sldId id="971" r:id="rId12"/>
    <p:sldId id="968" r:id="rId13"/>
    <p:sldId id="985" r:id="rId14"/>
    <p:sldId id="986" r:id="rId15"/>
    <p:sldId id="987" r:id="rId16"/>
    <p:sldId id="989" r:id="rId17"/>
    <p:sldId id="969" r:id="rId18"/>
    <p:sldId id="990" r:id="rId19"/>
    <p:sldId id="988" r:id="rId20"/>
    <p:sldId id="901" r:id="rId21"/>
    <p:sldId id="902" r:id="rId22"/>
    <p:sldId id="972" r:id="rId23"/>
    <p:sldId id="991" r:id="rId24"/>
    <p:sldId id="973" r:id="rId25"/>
    <p:sldId id="975" r:id="rId26"/>
    <p:sldId id="911" r:id="rId27"/>
    <p:sldId id="992" r:id="rId28"/>
    <p:sldId id="961" r:id="rId29"/>
    <p:sldId id="993" r:id="rId30"/>
    <p:sldId id="912" r:id="rId31"/>
    <p:sldId id="995" r:id="rId32"/>
    <p:sldId id="997" r:id="rId33"/>
    <p:sldId id="998" r:id="rId34"/>
    <p:sldId id="922" r:id="rId35"/>
    <p:sldId id="923" r:id="rId36"/>
    <p:sldId id="1000" r:id="rId37"/>
    <p:sldId id="999" r:id="rId38"/>
    <p:sldId id="1002" r:id="rId39"/>
    <p:sldId id="1003" r:id="rId40"/>
    <p:sldId id="1004" r:id="rId41"/>
    <p:sldId id="1005" r:id="rId42"/>
    <p:sldId id="1007" r:id="rId43"/>
    <p:sldId id="1006" r:id="rId44"/>
    <p:sldId id="1008" r:id="rId45"/>
    <p:sldId id="1009" r:id="rId46"/>
    <p:sldId id="1010" r:id="rId47"/>
    <p:sldId id="1011" r:id="rId48"/>
    <p:sldId id="1014" r:id="rId49"/>
    <p:sldId id="1013" r:id="rId50"/>
    <p:sldId id="1015" r:id="rId51"/>
    <p:sldId id="1016" r:id="rId52"/>
    <p:sldId id="1017" r:id="rId53"/>
    <p:sldId id="1018" r:id="rId54"/>
    <p:sldId id="1019" r:id="rId55"/>
    <p:sldId id="952" r:id="rId56"/>
    <p:sldId id="953" r:id="rId57"/>
    <p:sldId id="954" r:id="rId58"/>
    <p:sldId id="951" r:id="rId59"/>
    <p:sldId id="955" r:id="rId60"/>
    <p:sldId id="897" r:id="rId61"/>
  </p:sldIdLst>
  <p:sldSz cx="9144000" cy="6858000" type="screen4x3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1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pos="2880">
          <p15:clr>
            <a:srgbClr val="A4A3A4"/>
          </p15:clr>
        </p15:guide>
        <p15:guide id="5" pos="3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inkpad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67AFBD"/>
    <a:srgbClr val="33CCFF"/>
    <a:srgbClr val="003258"/>
    <a:srgbClr val="6699FF"/>
    <a:srgbClr val="66CCFF"/>
    <a:srgbClr val="0066FF"/>
    <a:srgbClr val="376091"/>
    <a:srgbClr val="66FF66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4" autoAdjust="0"/>
    <p:restoredTop sz="80094" autoAdjust="0"/>
  </p:normalViewPr>
  <p:slideViewPr>
    <p:cSldViewPr>
      <p:cViewPr varScale="1">
        <p:scale>
          <a:sx n="93" d="100"/>
          <a:sy n="93" d="100"/>
        </p:scale>
        <p:origin x="2100" y="78"/>
      </p:cViewPr>
      <p:guideLst>
        <p:guide orient="horz" pos="2160"/>
        <p:guide pos="113"/>
        <p:guide orient="horz" pos="210"/>
        <p:guide pos="288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7CC70-6FED-4D89-ADAD-80055EB12D1B}" type="datetimeFigureOut">
              <a:rPr lang="zh-CN" altLang="en-US" smtClean="0"/>
              <a:pPr/>
              <a:t>2019/4/4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AB3F9-6193-42B5-8DB0-D6C1EFF9A1B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85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643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633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垂直分辨率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/>
              <a:t>2</a:t>
            </a:r>
            <a:r>
              <a:rPr lang="zh-CN" altLang="zh-CN" dirty="0" smtClean="0"/>
              <a:t>°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水平分辨率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0.2</a:t>
            </a:r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无效点剔除：物体的边缘  重叠的物体    相邻点夹角小 距离大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5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24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98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97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利用队列的形式  先添加再释放  便于操作 缓存功能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92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利用队列的形式  先添加再释放  便于操作 缓存功能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329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统一优化窗口内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多帧信息，有利于趋向整体的平衡，促进定位效果的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18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统一优化窗口内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多帧信息，有利于趋向整体的平衡，促进定位效果的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60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统一优化窗口内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多帧信息，有利于趋向整体的平衡，促进定位效果的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456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GNSS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全球导航卫星系统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本文聚焦的科学问题是：</a:t>
            </a:r>
            <a:endParaRPr lang="en-US" altLang="zh-CN" dirty="0" smtClean="0"/>
          </a:p>
          <a:p>
            <a:r>
              <a:rPr lang="zh-CN" altLang="en-US" dirty="0" smtClean="0"/>
              <a:t>主要研究方法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362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统一优化窗口内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多帧信息，有利于趋向整体的平衡，促进定位效果的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23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141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253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535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410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67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529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021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52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693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斯坦福大学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 MATCH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652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61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826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804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418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97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560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034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954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37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96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斯坦福大学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 MATCH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715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符合人类驾驶习惯</a:t>
            </a:r>
            <a:endParaRPr lang="en-US" altLang="zh-CN" dirty="0"/>
          </a:p>
          <a:p>
            <a:r>
              <a:rPr lang="zh-CN" altLang="en-US" dirty="0"/>
              <a:t>自带运动参数 符合车辆运动特性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31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University of California, Santa Cruz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传感器是否在原始数据层就进行融合、定位结果是否对各传感器状态同时优化，将融合定位方法分为松耦合与紧耦合两类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42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1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惯导 激光  </a:t>
            </a:r>
            <a:endParaRPr lang="en-US" altLang="zh-CN" dirty="0" smtClean="0"/>
          </a:p>
          <a:p>
            <a:r>
              <a:rPr lang="zh-CN" altLang="en-US" dirty="0" smtClean="0"/>
              <a:t>局部坐标 世界坐标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89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疑问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26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AB3F9-6193-42B5-8DB0-D6C1EFF9A1B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037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41375" y="519113"/>
            <a:ext cx="57562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85" tIns="47843" rIns="95685" bIns="47843" anchor="b">
            <a:spAutoFit/>
          </a:bodyPr>
          <a:lstStyle/>
          <a:p>
            <a:r>
              <a:rPr kumimoji="0" lang="en-US" altLang="zh-CN" sz="1800" b="0" dirty="0">
                <a:ea typeface="宋体" pitchFamily="2" charset="-122"/>
              </a:rPr>
              <a:t/>
            </a:r>
            <a:br>
              <a:rPr kumimoji="0" lang="en-US" altLang="zh-CN" sz="1800" b="0" dirty="0">
                <a:ea typeface="宋体" pitchFamily="2" charset="-122"/>
              </a:rPr>
            </a:br>
            <a:endParaRPr kumimoji="0" lang="zh-CN" altLang="en-US" sz="1800" b="0">
              <a:ea typeface="宋体" pitchFamily="2" charset="-122"/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89775" cy="256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3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9717"/>
          <a:stretch>
            <a:fillRect/>
          </a:stretch>
        </p:blipFill>
        <p:spPr bwMode="auto">
          <a:xfrm>
            <a:off x="971600" y="44624"/>
            <a:ext cx="1469690" cy="56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E395FCCB-5132-4F30-B672-33AC3A20D2BB}"/>
              </a:ext>
            </a:extLst>
          </p:cNvPr>
          <p:cNvSpPr/>
          <p:nvPr userDrawn="1"/>
        </p:nvSpPr>
        <p:spPr bwMode="auto">
          <a:xfrm>
            <a:off x="0" y="0"/>
            <a:ext cx="2555776" cy="263691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969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8032" y="2066925"/>
            <a:ext cx="7772400" cy="1362075"/>
          </a:xfrm>
        </p:spPr>
        <p:txBody>
          <a:bodyPr/>
          <a:lstStyle>
            <a:lvl1pPr algn="l">
              <a:defRPr sz="2800" b="1" cap="all" baseline="0">
                <a:solidFill>
                  <a:schemeClr val="bg1"/>
                </a:solidFill>
                <a:latin typeface="Arial" pitchFamily="34" charset="0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573016"/>
            <a:ext cx="7772400" cy="30777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88350" y="6651625"/>
            <a:ext cx="165110" cy="1615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782C1F8-5002-4FB9-82FC-F2659934504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FACFD444-CA4A-417C-950B-FC6DC143BD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89775" cy="256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>
            <a:extLst>
              <a:ext uri="{FF2B5EF4-FFF2-40B4-BE49-F238E27FC236}">
                <a16:creationId xmlns:a16="http://schemas.microsoft.com/office/drawing/2014/main" xmlns="" id="{EFAFA828-653D-4D54-BEC1-D974FFE812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9717"/>
          <a:stretch>
            <a:fillRect/>
          </a:stretch>
        </p:blipFill>
        <p:spPr bwMode="auto">
          <a:xfrm>
            <a:off x="971600" y="44624"/>
            <a:ext cx="1469690" cy="56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DF1AA8D-FB51-4EE1-B51F-9D8BE3D74944}"/>
              </a:ext>
            </a:extLst>
          </p:cNvPr>
          <p:cNvSpPr/>
          <p:nvPr userDrawn="1"/>
        </p:nvSpPr>
        <p:spPr bwMode="auto">
          <a:xfrm>
            <a:off x="0" y="0"/>
            <a:ext cx="2555776" cy="2636912"/>
          </a:xfrm>
          <a:prstGeom prst="rect">
            <a:avLst/>
          </a:prstGeom>
          <a:solidFill>
            <a:schemeClr val="bg1">
              <a:alpha val="6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8" name="Picture 26">
            <a:extLst>
              <a:ext uri="{FF2B5EF4-FFF2-40B4-BE49-F238E27FC236}">
                <a16:creationId xmlns:a16="http://schemas.microsoft.com/office/drawing/2014/main" xmlns="" id="{1306845C-3B59-4E35-B5C1-65B764CBD9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4" b="13124"/>
          <a:stretch>
            <a:fillRect/>
          </a:stretch>
        </p:blipFill>
        <p:spPr bwMode="auto">
          <a:xfrm>
            <a:off x="7006965" y="4735513"/>
            <a:ext cx="2122488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91576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3888432" cy="373954"/>
          </a:xfrm>
          <a:effectLst/>
        </p:spPr>
        <p:txBody>
          <a:bodyPr/>
          <a:lstStyle>
            <a:lvl1pPr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96752"/>
            <a:ext cx="7880350" cy="2502223"/>
          </a:xfrm>
        </p:spPr>
        <p:txBody>
          <a:bodyPr/>
          <a:lstStyle>
            <a:lvl1pPr>
              <a:lnSpc>
                <a:spcPct val="150000"/>
              </a:lnSpc>
              <a:defRPr sz="2400">
                <a:latin typeface="Arial" pitchFamily="34" charset="0"/>
                <a:ea typeface="黑体" pitchFamily="49" charset="-122"/>
              </a:defRPr>
            </a:lvl1pPr>
            <a:lvl2pPr>
              <a:lnSpc>
                <a:spcPct val="150000"/>
              </a:lnSpc>
              <a:defRPr sz="2400">
                <a:latin typeface="Arial" pitchFamily="34" charset="0"/>
                <a:ea typeface="黑体" pitchFamily="49" charset="-122"/>
              </a:defRPr>
            </a:lvl2pPr>
            <a:lvl3pPr>
              <a:lnSpc>
                <a:spcPct val="150000"/>
              </a:lnSpc>
              <a:defRPr sz="2000">
                <a:latin typeface="Arial" pitchFamily="34" charset="0"/>
                <a:ea typeface="黑体" pitchFamily="49" charset="-122"/>
              </a:defRPr>
            </a:lvl3pPr>
            <a:lvl4pPr>
              <a:lnSpc>
                <a:spcPct val="150000"/>
              </a:lnSpc>
              <a:defRPr sz="2000">
                <a:latin typeface="Arial" pitchFamily="34" charset="0"/>
                <a:ea typeface="黑体" pitchFamily="49" charset="-122"/>
              </a:defRPr>
            </a:lvl4pPr>
            <a:lvl5pPr>
              <a:lnSpc>
                <a:spcPct val="150000"/>
              </a:lnSpc>
              <a:defRPr sz="1800">
                <a:latin typeface="Arial" pitchFamily="34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5" name="直接连接符 35"/>
          <p:cNvCxnSpPr>
            <a:cxnSpLocks noChangeShapeType="1"/>
          </p:cNvCxnSpPr>
          <p:nvPr userDrawn="1"/>
        </p:nvCxnSpPr>
        <p:spPr bwMode="auto">
          <a:xfrm>
            <a:off x="0" y="769701"/>
            <a:ext cx="9180512" cy="0"/>
          </a:xfrm>
          <a:prstGeom prst="line">
            <a:avLst/>
          </a:prstGeom>
          <a:noFill/>
          <a:ln w="19050" algn="ctr">
            <a:solidFill>
              <a:srgbClr val="0070C0"/>
            </a:solidFill>
            <a:round/>
            <a:head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矩形 5"/>
          <p:cNvSpPr/>
          <p:nvPr userDrawn="1"/>
        </p:nvSpPr>
        <p:spPr>
          <a:xfrm>
            <a:off x="304901" y="6560839"/>
            <a:ext cx="4283968" cy="27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buFont typeface="Arial" pitchFamily="34" charset="0"/>
              <a:buNone/>
              <a:defRPr/>
            </a:pPr>
            <a:r>
              <a:rPr lang="zh-CN" altLang="en-US" sz="1000" b="1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b="0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智能汽车研究所 </a:t>
            </a:r>
            <a:r>
              <a:rPr lang="en-US" altLang="zh-CN" sz="1000" b="0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000" b="0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0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Institute of Intelligent Vehicles </a:t>
            </a:r>
            <a:r>
              <a:rPr lang="en-US" altLang="zh-CN" sz="1000" b="1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en-US" altLang="zh-CN" sz="1000" b="0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Tongji University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C3FC842-3236-4C4A-8A75-7E57B0131AB3}"/>
              </a:ext>
            </a:extLst>
          </p:cNvPr>
          <p:cNvSpPr/>
          <p:nvPr userDrawn="1"/>
        </p:nvSpPr>
        <p:spPr bwMode="auto">
          <a:xfrm>
            <a:off x="0" y="6626712"/>
            <a:ext cx="395536" cy="174599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xmlns="" id="{5405CC03-B683-41FB-9442-985395E681A1}"/>
              </a:ext>
            </a:extLst>
          </p:cNvPr>
          <p:cNvSpPr/>
          <p:nvPr userDrawn="1"/>
        </p:nvSpPr>
        <p:spPr bwMode="auto">
          <a:xfrm flipH="1">
            <a:off x="-129410" y="346907"/>
            <a:ext cx="596953" cy="428370"/>
          </a:xfrm>
          <a:prstGeom prst="parallelogram">
            <a:avLst>
              <a:gd name="adj" fmla="val 23852"/>
            </a:avLst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4089" y="6587033"/>
            <a:ext cx="356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05200FE-1948-4E83-95CA-5B99124B3C91}" type="slidenum">
              <a:rPr lang="en-US" sz="1100" smtClean="0">
                <a:solidFill>
                  <a:schemeClr val="bg1"/>
                </a:solidFill>
              </a:rPr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07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67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2452" y="318741"/>
            <a:ext cx="788035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dirty="0"/>
              <a:t>Click to add title</a:t>
            </a:r>
            <a:endParaRPr lang="en-US" altLang="zh-CN" dirty="0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2565400"/>
            <a:ext cx="7880350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 dirty="0"/>
              <a:t>Click to change format</a:t>
            </a:r>
            <a:endParaRPr lang="en-US" altLang="zh-CN" dirty="0"/>
          </a:p>
          <a:p>
            <a:pPr lvl="1"/>
            <a:r>
              <a:rPr lang="en-US" altLang="zh-CN" dirty="0"/>
              <a:t>Level 1</a:t>
            </a:r>
          </a:p>
          <a:p>
            <a:pPr lvl="2"/>
            <a:r>
              <a:rPr lang="en-US" altLang="zh-CN" dirty="0"/>
              <a:t>Level 2</a:t>
            </a:r>
          </a:p>
          <a:p>
            <a:pPr lvl="3"/>
            <a:r>
              <a:rPr lang="en-US" altLang="zh-CN" dirty="0"/>
              <a:t>Level 3</a:t>
            </a:r>
          </a:p>
          <a:p>
            <a:pPr lvl="3"/>
            <a:r>
              <a:rPr lang="en-US" altLang="zh-CN" dirty="0"/>
              <a:t>Level 3</a:t>
            </a:r>
          </a:p>
          <a:p>
            <a:pPr lvl="3"/>
            <a:r>
              <a:rPr lang="en-US" altLang="zh-CN" dirty="0"/>
              <a:t>Level 3</a:t>
            </a:r>
          </a:p>
          <a:p>
            <a:pPr lvl="1"/>
            <a:r>
              <a:rPr lang="en-US" altLang="zh-CN" dirty="0"/>
              <a:t>Level 1</a:t>
            </a:r>
          </a:p>
          <a:p>
            <a:pPr lvl="2"/>
            <a:r>
              <a:rPr lang="en-US" altLang="zh-CN" dirty="0"/>
              <a:t>Level 2</a:t>
            </a:r>
          </a:p>
          <a:p>
            <a:pPr lvl="2"/>
            <a:r>
              <a:rPr lang="en-US" altLang="zh-CN" dirty="0"/>
              <a:t>Level 2</a:t>
            </a:r>
          </a:p>
          <a:p>
            <a:pPr lvl="1"/>
            <a:r>
              <a:rPr lang="en-US" altLang="zh-CN" dirty="0"/>
              <a:t>Level 1</a:t>
            </a:r>
          </a:p>
        </p:txBody>
      </p:sp>
      <p:sp>
        <p:nvSpPr>
          <p:cNvPr id="3" name="AutoShape 2" descr="http://t12.baidu.com/it/u=1596542105,273422226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6" r:id="rId3"/>
    <p:sldLayoutId id="2147483691" r:id="rId4"/>
  </p:sldLayoutIdLst>
  <p:hf hdr="0" ftr="0" dt="0"/>
  <p:txStyles>
    <p:titleStyle>
      <a:lvl1pPr algn="l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100" b="1" baseline="0">
          <a:solidFill>
            <a:schemeClr val="tx1"/>
          </a:solidFill>
          <a:latin typeface="Arial" pitchFamily="34" charset="0"/>
          <a:ea typeface="黑体" pitchFamily="49" charset="-122"/>
          <a:cs typeface="+mj-cs"/>
        </a:defRPr>
      </a:lvl1pPr>
      <a:lvl2pPr algn="l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eaLnBrk="1" fontAlgn="base" hangingPunct="1">
        <a:lnSpc>
          <a:spcPct val="93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defTabSz="952500" rtl="0" eaLnBrk="1" fontAlgn="base" hangingPunct="1">
        <a:spcBef>
          <a:spcPct val="0"/>
        </a:spcBef>
        <a:spcAft>
          <a:spcPct val="0"/>
        </a:spcAft>
        <a:buChar char="•"/>
        <a:defRPr sz="1700" b="1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1pPr>
      <a:lvl2pPr marL="293688" indent="-292100" algn="l" defTabSz="952500" rtl="0" eaLnBrk="1" fontAlgn="base" hangingPunct="1">
        <a:spcBef>
          <a:spcPct val="0"/>
        </a:spcBef>
        <a:spcAft>
          <a:spcPct val="0"/>
        </a:spcAft>
        <a:buChar char="•"/>
        <a:defRPr sz="1700" baseline="0">
          <a:solidFill>
            <a:schemeClr val="tx1"/>
          </a:solidFill>
          <a:latin typeface="Arial" pitchFamily="34" charset="0"/>
          <a:ea typeface="黑体" pitchFamily="49" charset="-122"/>
        </a:defRPr>
      </a:lvl2pPr>
      <a:lvl3pPr marL="577850" indent="-282575" algn="l" defTabSz="952500" rtl="0" eaLnBrk="1" fontAlgn="base" hangingPunct="1">
        <a:spcBef>
          <a:spcPct val="0"/>
        </a:spcBef>
        <a:spcAft>
          <a:spcPct val="0"/>
        </a:spcAft>
        <a:buChar char="–"/>
        <a:defRPr sz="1700" baseline="0">
          <a:solidFill>
            <a:schemeClr val="tx1"/>
          </a:solidFill>
          <a:latin typeface="Arial" pitchFamily="34" charset="0"/>
          <a:ea typeface="黑体" pitchFamily="49" charset="-122"/>
        </a:defRPr>
      </a:lvl3pPr>
      <a:lvl4pPr marL="871538" indent="-284163" algn="l" defTabSz="952500" rtl="0" eaLnBrk="1" fontAlgn="base" hangingPunct="1">
        <a:spcBef>
          <a:spcPct val="0"/>
        </a:spcBef>
        <a:spcAft>
          <a:spcPct val="0"/>
        </a:spcAft>
        <a:buChar char="-"/>
        <a:defRPr sz="1700" baseline="0">
          <a:solidFill>
            <a:schemeClr val="tx1"/>
          </a:solidFill>
          <a:latin typeface="Arial" pitchFamily="34" charset="0"/>
          <a:ea typeface="黑体" pitchFamily="49" charset="-122"/>
        </a:defRPr>
      </a:lvl4pPr>
      <a:lvl5pPr marL="2057400" indent="-228600" algn="l" defTabSz="952500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5pPr>
      <a:lvl6pPr marL="2514600" indent="-228600" algn="l" defTabSz="952500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6pPr>
      <a:lvl7pPr marL="2971800" indent="-228600" algn="l" defTabSz="952500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7pPr>
      <a:lvl8pPr marL="3429000" indent="-228600" algn="l" defTabSz="952500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8pPr>
      <a:lvl9pPr marL="3886200" indent="-228600" algn="l" defTabSz="952500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png"/><Relationship Id="rId5" Type="http://schemas.openxmlformats.org/officeDocument/2006/relationships/image" Target="../media/image31.emf"/><Relationship Id="rId10" Type="http://schemas.openxmlformats.org/officeDocument/2006/relationships/image" Target="../media/image56.png"/><Relationship Id="rId4" Type="http://schemas.openxmlformats.org/officeDocument/2006/relationships/package" Target="../embeddings/Microsoft_Visio___2.vsdx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8.png"/><Relationship Id="rId5" Type="http://schemas.openxmlformats.org/officeDocument/2006/relationships/image" Target="../media/image57.emf"/><Relationship Id="rId10" Type="http://schemas.openxmlformats.org/officeDocument/2006/relationships/image" Target="../media/image62.wmf"/><Relationship Id="rId4" Type="http://schemas.openxmlformats.org/officeDocument/2006/relationships/package" Target="../embeddings/Microsoft_Visio___3.vsdx"/><Relationship Id="rId9" Type="http://schemas.openxmlformats.org/officeDocument/2006/relationships/image" Target="../media/image61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png"/><Relationship Id="rId5" Type="http://schemas.openxmlformats.org/officeDocument/2006/relationships/image" Target="../media/image57.emf"/><Relationship Id="rId4" Type="http://schemas.openxmlformats.org/officeDocument/2006/relationships/package" Target="../embeddings/Microsoft_Visio___4.vsdx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package" Target="../embeddings/Microsoft_Visio___5.vsdx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6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3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4.emf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9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88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3839D4B-2351-43F3-8423-8AF5627116B8}"/>
              </a:ext>
            </a:extLst>
          </p:cNvPr>
          <p:cNvSpPr/>
          <p:nvPr/>
        </p:nvSpPr>
        <p:spPr bwMode="auto">
          <a:xfrm rot="20718270">
            <a:off x="2953450" y="823182"/>
            <a:ext cx="7234360" cy="323722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5706857" y="3594747"/>
            <a:ext cx="1512168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0" dirty="0">
              <a:solidFill>
                <a:schemeClr val="bg1"/>
              </a:solidFill>
              <a:ea typeface="黑体" pitchFamily="49" charset="-122"/>
            </a:endParaRPr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2051720" y="2167298"/>
            <a:ext cx="7717717" cy="131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200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无</a:t>
            </a:r>
            <a:r>
              <a:rPr lang="zh-CN" altLang="en-US" sz="32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人车激光雷达</a:t>
            </a:r>
            <a:r>
              <a:rPr lang="en-US" altLang="zh-CN" sz="3200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/</a:t>
            </a:r>
            <a:r>
              <a:rPr lang="zh-CN" altLang="en-US" sz="3200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惯</a:t>
            </a:r>
            <a:r>
              <a:rPr lang="zh-CN" altLang="en-US" sz="32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导</a:t>
            </a:r>
            <a:endParaRPr lang="en-US" altLang="zh-CN" sz="3200" b="1" baseline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zh-CN" altLang="en-US" sz="32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组合定位</a:t>
            </a:r>
            <a:r>
              <a:rPr lang="zh-CN" altLang="en-US" sz="3200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系统</a:t>
            </a:r>
            <a:r>
              <a:rPr lang="zh-CN" altLang="en-US" sz="3200" b="1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研究</a:t>
            </a:r>
            <a:endParaRPr lang="en-US" altLang="zh-CN" sz="3200" b="1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 charset="-122"/>
            </a:endParaRPr>
          </a:p>
        </p:txBody>
      </p:sp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3779912" y="5007141"/>
            <a:ext cx="5040126" cy="105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：康宇宸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科室：感知与决策研究室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9BA0AF3-67F7-4610-8863-CAB6917EFBB0}"/>
              </a:ext>
            </a:extLst>
          </p:cNvPr>
          <p:cNvSpPr txBox="1"/>
          <p:nvPr/>
        </p:nvSpPr>
        <p:spPr>
          <a:xfrm>
            <a:off x="26886" y="6453336"/>
            <a:ext cx="5483489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CLEAN ENERGY AUTOMOTIVE ENGINEERING CENTER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89F1124-0021-487E-A23A-54BD359BAE63}"/>
              </a:ext>
            </a:extLst>
          </p:cNvPr>
          <p:cNvSpPr/>
          <p:nvPr/>
        </p:nvSpPr>
        <p:spPr>
          <a:xfrm>
            <a:off x="179512" y="6143656"/>
            <a:ext cx="2262158" cy="369332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新能源汽车工程中心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944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 smtClean="0"/>
              <a:t>惯</a:t>
            </a:r>
            <a:r>
              <a:rPr lang="zh-CN" altLang="en-US" dirty="0"/>
              <a:t>导位姿推算与惯导预积分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cs typeface="+mn-cs"/>
              </a:rPr>
              <a:t>三维空间坐标转换</a:t>
            </a:r>
            <a:endParaRPr lang="zh-CN" altLang="en-US" b="1" dirty="0"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40" y="1484784"/>
            <a:ext cx="4068060" cy="136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4296537" y="1837399"/>
                <a:ext cx="5099999" cy="770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5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105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zh-CN" alt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zh-CN" alt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zh-CN" alt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zh-CN" alt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zh-CN" alt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altLang="zh-CN" sz="105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37" y="1837399"/>
                <a:ext cx="5099999" cy="7704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499992" y="1232226"/>
            <a:ext cx="21394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欧拉角转旋转矩阵：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503940" y="2999160"/>
            <a:ext cx="21394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四元数转旋转矩阵：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215918" y="3696498"/>
                <a:ext cx="4572000" cy="6966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5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105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1−2(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1−2(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1−2(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18" y="3696498"/>
                <a:ext cx="4572000" cy="69660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506501" y="2996952"/>
            <a:ext cx="21394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矩阵转</a:t>
            </a:r>
            <a:r>
              <a:rPr kumimoji="1"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4906216" y="3284984"/>
                <a:ext cx="3352643" cy="1461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5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105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zh-CN" altLang="en-US" sz="1050" i="1">
                          <a:latin typeface="Cambria Math" panose="02040503050406030204" pitchFamily="18" charset="0"/>
                        </a:rPr>
                        <m:t>    </m:t>
                      </m:r>
                      <m:r>
                        <a:rPr lang="zh-CN" altLang="en-US" sz="1050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zh-CN" altLang="en-US" sz="1050" i="1">
                          <a:latin typeface="Cambria Math" panose="02040503050406030204" pitchFamily="18" charset="0"/>
                        </a:rPr>
                        <m:t>   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0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𝑡𝑟</m:t>
                                        </m:r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)+1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16" y="3284984"/>
                <a:ext cx="3352643" cy="1461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503940" y="4581128"/>
            <a:ext cx="21394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四元数转欧拉角：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1453490" y="5171222"/>
                <a:ext cx="1855573" cy="1090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05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05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zh-CN" altLang="en-US" sz="105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zh-CN" altLang="en-US" sz="1050" i="0">
                                <a:latin typeface="Cambria Math" panose="02040503050406030204" pitchFamily="18" charset="0"/>
                              </a:rPr>
                              <m:t>arctan</m:t>
                            </m:r>
                            <m:r>
                              <a:rPr lang="zh-CN" altLang="en-US" sz="105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"/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2(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"/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1−2(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105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den>
                            </m:f>
                            <m:r>
                              <a:rPr lang="zh-CN" altLang="en-US" sz="105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zh-CN" altLang="en-US" sz="1050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mr>
                        <m:mr>
                          <m:e>
                            <m:r>
                              <a:rPr lang="zh-CN" altLang="en-US" sz="105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zh-CN" altLang="en-US" sz="105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zh-CN" altLang="en-US" sz="1050" i="0">
                                <a:latin typeface="Cambria Math" panose="02040503050406030204" pitchFamily="18" charset="0"/>
                              </a:rPr>
                              <m:t>arcsin</m:t>
                            </m:r>
                            <m:r>
                              <a:rPr lang="zh-CN" altLang="en-US" sz="1050" i="0">
                                <a:latin typeface="Cambria Math" panose="02040503050406030204" pitchFamily="18" charset="0"/>
                              </a:rPr>
                              <m:t>(2(</m:t>
                            </m:r>
                            <m:sSub>
                              <m:sSubPr>
                                <m:ctrlP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zh-CN" altLang="en-US" sz="105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zh-CN" altLang="en-US" sz="1050" i="0">
                                <a:latin typeface="Cambria Math" panose="02040503050406030204" pitchFamily="18" charset="0"/>
                              </a:rPr>
                              <m:t>))</m:t>
                            </m:r>
                            <m:r>
                              <m:rPr>
                                <m:nor/>
                              </m:rPr>
                              <a:rPr lang="zh-CN" altLang="en-US" sz="1050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05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arctan</m:t>
                                </m:r>
                                <m:r>
                                  <a:rPr lang="zh-CN" altLang="en-US" sz="105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zh-CN" alt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2(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1−2(</m:t>
                                        </m:r>
                                        <m:sSubSup>
                                          <m:sSubSupPr>
                                            <m:ctrlP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105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  <m:r>
                                          <a:rPr lang="zh-CN" altLang="en-US" sz="105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05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105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490" y="5171222"/>
                <a:ext cx="1855573" cy="10909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499992" y="4581128"/>
            <a:ext cx="21394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欧拉角转四元数：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4296537" y="5031325"/>
                <a:ext cx="4572000" cy="16144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5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zh-CN" altLang="en-US" sz="105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05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05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105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05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05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105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a:rPr lang="zh-CN" altLang="en-US" sz="1050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ctrlP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050" b="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num>
                                      <m:den>
                                        <m:r>
                                          <a:rPr lang="zh-CN" altLang="en-US" sz="105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537" y="5031325"/>
                <a:ext cx="4572000" cy="161441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78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 smtClean="0"/>
              <a:t>惯</a:t>
            </a:r>
            <a:r>
              <a:rPr lang="zh-CN" altLang="en-US" dirty="0"/>
              <a:t>导位姿推算与惯导预积分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惯导位姿</a:t>
            </a:r>
            <a:r>
              <a:rPr lang="zh-CN" altLang="en-US" b="1" dirty="0" smtClean="0">
                <a:cs typeface="+mn-cs"/>
              </a:rPr>
              <a:t>推算</a:t>
            </a:r>
            <a:endParaRPr lang="zh-CN" altLang="en-US" b="1" dirty="0"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0419" y="1470079"/>
            <a:ext cx="21394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惯导观测模型：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17864" y="1969019"/>
                <a:ext cx="2270943" cy="58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4" y="1969019"/>
                <a:ext cx="2270943" cy="5809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615228" y="1977910"/>
                <a:ext cx="2275751" cy="58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228" y="1977910"/>
                <a:ext cx="2275751" cy="5809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48723" y="2963835"/>
                <a:ext cx="2982996" cy="875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  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  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  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723" y="2963835"/>
                <a:ext cx="2982996" cy="8755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47294" y="4650535"/>
                <a:ext cx="5319853" cy="1588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sSup>
                              <m:s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∬"/>
                                <m:limLoc m:val="subSup"/>
                                <m:supHide m:val="on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nary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limLoc m:val="subSup"/>
                                <m:grow m:val="on"/>
                                <m:supHide m:val="on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nary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⊗</m:t>
                            </m:r>
                            <m:nary>
                              <m:naryPr>
                                <m:limLoc m:val="subSup"/>
                                <m:grow m:val="on"/>
                                <m:supHide m:val="on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𝛀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294" y="4650535"/>
                <a:ext cx="5319853" cy="15888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170" y="958738"/>
            <a:ext cx="2430778" cy="1720134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/>
          <a:srcRect t="3791" b="5236"/>
          <a:stretch/>
        </p:blipFill>
        <p:spPr>
          <a:xfrm>
            <a:off x="5677483" y="3006700"/>
            <a:ext cx="3365888" cy="119256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0419" y="4193215"/>
            <a:ext cx="21394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惯导位姿推算：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689091" y="3501008"/>
            <a:ext cx="683109" cy="122841"/>
          </a:xfrm>
          <a:prstGeom prst="rect">
            <a:avLst/>
          </a:prstGeom>
          <a:noFill/>
          <a:ln w="12700">
            <a:solidFill>
              <a:srgbClr val="33CCFF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677483" y="3721104"/>
            <a:ext cx="683109" cy="122841"/>
          </a:xfrm>
          <a:prstGeom prst="rect">
            <a:avLst/>
          </a:prstGeom>
          <a:noFill/>
          <a:ln w="12700">
            <a:solidFill>
              <a:srgbClr val="33CCFF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10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 smtClean="0"/>
              <a:t>惯</a:t>
            </a:r>
            <a:r>
              <a:rPr lang="zh-CN" altLang="en-US" dirty="0"/>
              <a:t>导位姿推算与惯导预积分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惯导误差状态估计</a:t>
            </a:r>
            <a:r>
              <a:rPr lang="zh-CN" altLang="en-US" b="1" dirty="0" smtClean="0">
                <a:cs typeface="+mn-cs"/>
              </a:rPr>
              <a:t>模型</a:t>
            </a:r>
            <a:endParaRPr lang="zh-CN" altLang="en-US" b="1" dirty="0"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5496" y="1464654"/>
            <a:ext cx="9336169" cy="2688899"/>
            <a:chOff x="35496" y="1464654"/>
            <a:chExt cx="9336169" cy="2688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35496" y="2436608"/>
                  <a:ext cx="3368102" cy="15111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𝐚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</m:sub>
                              </m:s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" y="2436608"/>
                  <a:ext cx="3368102" cy="151111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1165113" y="1464654"/>
              <a:ext cx="273845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误差状态                 </a:t>
              </a:r>
              <a:r>
                <a:rPr kumimoji="1" lang="en-US" altLang="zh-CN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533006" y="2011600"/>
                  <a:ext cx="27774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sz="1600" b="1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06" y="2011600"/>
                  <a:ext cx="2777492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3528325" y="2436608"/>
                  <a:ext cx="2919710" cy="17169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325" y="2436608"/>
                  <a:ext cx="2919710" cy="171694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4378921" y="1464654"/>
              <a:ext cx="27853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实际状态                 </a:t>
              </a:r>
              <a:r>
                <a:rPr kumimoji="1" lang="en-US" altLang="zh-CN" sz="2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endPara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782576" y="2011600"/>
                  <a:ext cx="2528449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576" y="2011600"/>
                  <a:ext cx="2528449" cy="37798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6742134" y="2436608"/>
                  <a:ext cx="2186304" cy="1655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134" y="2436608"/>
                  <a:ext cx="2186304" cy="165564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7232208" y="1464654"/>
              <a:ext cx="2139457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理想状态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6786378" y="2011600"/>
                  <a:ext cx="209781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6378" y="2011600"/>
                  <a:ext cx="2097817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下箭头 12"/>
          <p:cNvSpPr/>
          <p:nvPr/>
        </p:nvSpPr>
        <p:spPr bwMode="auto">
          <a:xfrm>
            <a:off x="1619672" y="4189389"/>
            <a:ext cx="216024" cy="3917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1331640" y="4577353"/>
            <a:ext cx="9586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25770" y="4653136"/>
                <a:ext cx="36543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b="1" i="0"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770" y="4653136"/>
                <a:ext cx="3654397" cy="307777"/>
              </a:xfrm>
              <a:prstGeom prst="rect">
                <a:avLst/>
              </a:prstGeom>
              <a:blipFill rotWithShape="0"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725770" y="5043535"/>
                <a:ext cx="30148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4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𝛿</m:t>
                      </m:r>
                      <m:acc>
                        <m:accPr>
                          <m:chr m:val="̇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4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𝛿</m:t>
                      </m:r>
                      <m:acc>
                        <m:accPr>
                          <m:chr m:val="̇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400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b="1" i="0"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770" y="5043535"/>
                <a:ext cx="3014800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627784" y="5680113"/>
                <a:ext cx="4155112" cy="750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̇"/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𝛉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    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≈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𝛉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𝐚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𝐛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sub>
                            </m:sSub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𝛉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5680113"/>
                <a:ext cx="4155112" cy="7509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下箭头 19"/>
          <p:cNvSpPr/>
          <p:nvPr/>
        </p:nvSpPr>
        <p:spPr bwMode="auto">
          <a:xfrm flipH="1">
            <a:off x="4491992" y="5389939"/>
            <a:ext cx="160015" cy="290174"/>
          </a:xfrm>
          <a:prstGeom prst="downArrow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21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 smtClean="0"/>
              <a:t>惯</a:t>
            </a:r>
            <a:r>
              <a:rPr lang="zh-CN" altLang="en-US" dirty="0"/>
              <a:t>导位姿推算与惯导预积分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惯导误差状态估计</a:t>
            </a:r>
            <a:r>
              <a:rPr lang="zh-CN" altLang="en-US" b="1" dirty="0" smtClean="0">
                <a:cs typeface="+mn-cs"/>
              </a:rPr>
              <a:t>模型</a:t>
            </a:r>
            <a:endParaRPr lang="zh-CN" altLang="en-US" b="1" dirty="0"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1331640" y="4577353"/>
            <a:ext cx="9586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10540" y="4529381"/>
                <a:ext cx="4397422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acc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14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sz="1400" b="1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>
                                  <a:latin typeface="Cambria Math" panose="02040503050406030204" pitchFamily="18" charset="0"/>
                                </a:rPr>
                                <m:t>𝛚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40" y="4529381"/>
                <a:ext cx="4397422" cy="495649"/>
              </a:xfrm>
              <a:prstGeom prst="rect">
                <a:avLst/>
              </a:prstGeom>
              <a:blipFill rotWithShape="0">
                <a:blip r:embed="rId2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下箭头 19"/>
          <p:cNvSpPr/>
          <p:nvPr/>
        </p:nvSpPr>
        <p:spPr bwMode="auto">
          <a:xfrm flipH="1">
            <a:off x="4491992" y="5389939"/>
            <a:ext cx="160015" cy="290174"/>
          </a:xfrm>
          <a:prstGeom prst="downArrow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774353" y="4905209"/>
                <a:ext cx="6667429" cy="495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acc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d>
                            <m:d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</m:e>
                        <m:lim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·</m:t>
                          </m:r>
                        </m:lim>
                      </m:limUpp>
                      <m:r>
                        <m:rPr>
                          <m:nor/>
                        </m:rPr>
                        <a:rPr lang="zh-CN" altLang="en-US" sz="1400" b="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400" b="1" i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acc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sz="1400" b="1" i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b="1" i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𝛿</m:t>
                      </m:r>
                      <m:acc>
                        <m:accPr>
                          <m:chr m:val="̇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400" b="1" i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acc>
                      <m:r>
                        <m:rPr>
                          <m:nor/>
                        </m:rPr>
                        <a:rPr lang="zh-CN" altLang="en-US" sz="1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1400" b="1" i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sz="1400" b="1" i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b="1" i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𝛿</m:t>
                      </m:r>
                      <m:acc>
                        <m:accPr>
                          <m:chr m:val="̇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400" b="1" i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acc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353" y="4905209"/>
                <a:ext cx="6667429" cy="495649"/>
              </a:xfrm>
              <a:prstGeom prst="rect">
                <a:avLst/>
              </a:prstGeom>
              <a:blipFill rotWithShape="0">
                <a:blip r:embed="rId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-3035932" y="35978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5496" y="1464654"/>
            <a:ext cx="9336169" cy="2688899"/>
            <a:chOff x="35496" y="1464654"/>
            <a:chExt cx="9336169" cy="2688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35496" y="2436608"/>
                  <a:ext cx="3368102" cy="15111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𝐚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</m:sub>
                              </m:s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" y="2436608"/>
                  <a:ext cx="3368102" cy="15111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1165113" y="1464654"/>
              <a:ext cx="273845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误差状态                 </a:t>
              </a:r>
              <a:r>
                <a:rPr kumimoji="1" lang="en-US" altLang="zh-CN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533006" y="2011600"/>
                  <a:ext cx="27774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sz="1600" b="1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06" y="2011600"/>
                  <a:ext cx="2777492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3528325" y="2436608"/>
                  <a:ext cx="2919710" cy="17169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325" y="2436608"/>
                  <a:ext cx="2919710" cy="1716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4378921" y="1464654"/>
              <a:ext cx="27853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实际状态                 </a:t>
              </a:r>
              <a:r>
                <a:rPr kumimoji="1" lang="en-US" altLang="zh-CN" sz="2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endPara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3782576" y="2011600"/>
                  <a:ext cx="2528449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576" y="2011600"/>
                  <a:ext cx="2528449" cy="37798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6742134" y="2436608"/>
                  <a:ext cx="2186304" cy="1655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134" y="2436608"/>
                  <a:ext cx="2186304" cy="165564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7232208" y="1464654"/>
              <a:ext cx="2139457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理想状态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6786378" y="2011600"/>
                  <a:ext cx="209781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6378" y="2011600"/>
                  <a:ext cx="2097817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下箭头 55"/>
          <p:cNvSpPr/>
          <p:nvPr/>
        </p:nvSpPr>
        <p:spPr bwMode="auto">
          <a:xfrm>
            <a:off x="1619672" y="4189389"/>
            <a:ext cx="216024" cy="3917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9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671807" y="4581128"/>
                <a:ext cx="5270865" cy="1843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̇"/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𝛉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d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𝛚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⊗</m:t>
                            </m:r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𝛚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𝛚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𝛚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</m:e>
                        </m:mr>
                        <m:mr>
                          <m:e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zh-CN" altLang="en-US" sz="1400" b="0" i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𝛿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1400" b="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1400" b="1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𝐛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1400" b="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zh-CN" altLang="en-US" sz="1400" b="0" i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1400" b="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1400" b="1" i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1400" b="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mr>
                                    </m:m>
                                  </m:e>
                                  <m:sub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𝛉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f>
                                        <m:fPr>
                                          <m:type m:val="skw"/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𝛉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1" i="0">
                                                  <a:latin typeface="Cambria Math" panose="02040503050406030204" pitchFamily="18" charset="0"/>
                                                </a:rPr>
                                                <m:t>𝐛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1" i="0">
                                                  <a:latin typeface="Cambria Math" panose="02040503050406030204" pitchFamily="18" charset="0"/>
                                                </a:rPr>
                                                <m:t>𝐧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−2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type m:val="skw"/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𝛉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07" y="4581128"/>
                <a:ext cx="5270865" cy="18438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 smtClean="0"/>
              <a:t>惯</a:t>
            </a:r>
            <a:r>
              <a:rPr lang="zh-CN" altLang="en-US" dirty="0"/>
              <a:t>导位姿推算与惯导预积分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惯导误差状态估计</a:t>
            </a:r>
            <a:r>
              <a:rPr lang="zh-CN" altLang="en-US" b="1" dirty="0" smtClean="0">
                <a:cs typeface="+mn-cs"/>
              </a:rPr>
              <a:t>模型</a:t>
            </a:r>
            <a:endParaRPr lang="zh-CN" altLang="en-US" b="1" dirty="0"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1331640" y="4577353"/>
            <a:ext cx="9586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-3035932" y="35978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35496" y="1464654"/>
            <a:ext cx="9336169" cy="2688899"/>
            <a:chOff x="35496" y="1464654"/>
            <a:chExt cx="9336169" cy="2688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35496" y="2436608"/>
                  <a:ext cx="3368102" cy="15111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𝐚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</m:sub>
                              </m:s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" y="2436608"/>
                  <a:ext cx="3368102" cy="15111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1165113" y="1464654"/>
              <a:ext cx="273845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误差状态                 </a:t>
              </a:r>
              <a:r>
                <a:rPr kumimoji="1" lang="en-US" altLang="zh-CN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533006" y="2011600"/>
                  <a:ext cx="27774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sz="1600" b="1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06" y="2011600"/>
                  <a:ext cx="2777492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3528325" y="2436608"/>
                  <a:ext cx="2919710" cy="17169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325" y="2436608"/>
                  <a:ext cx="2919710" cy="171694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4378921" y="1464654"/>
              <a:ext cx="27853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实际状态                 </a:t>
              </a:r>
              <a:r>
                <a:rPr kumimoji="1" lang="en-US" altLang="zh-CN" sz="2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endPara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3782576" y="2011600"/>
                  <a:ext cx="2528449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576" y="2011600"/>
                  <a:ext cx="2528449" cy="37798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6742134" y="2436608"/>
                  <a:ext cx="2186304" cy="1655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134" y="2436608"/>
                  <a:ext cx="2186304" cy="165564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7232208" y="1464654"/>
              <a:ext cx="2139457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理想状态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6786378" y="2011600"/>
                  <a:ext cx="209781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6378" y="2011600"/>
                  <a:ext cx="2097817" cy="3385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下箭头 45"/>
          <p:cNvSpPr/>
          <p:nvPr/>
        </p:nvSpPr>
        <p:spPr bwMode="auto">
          <a:xfrm>
            <a:off x="1619672" y="4189389"/>
            <a:ext cx="216024" cy="3917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3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 smtClean="0"/>
              <a:t>惯</a:t>
            </a:r>
            <a:r>
              <a:rPr lang="zh-CN" altLang="en-US" dirty="0"/>
              <a:t>导位姿推算与惯导预积分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惯导误差状态估计</a:t>
            </a:r>
            <a:r>
              <a:rPr lang="zh-CN" altLang="en-US" b="1" dirty="0" smtClean="0">
                <a:cs typeface="+mn-cs"/>
              </a:rPr>
              <a:t>模型</a:t>
            </a:r>
            <a:endParaRPr lang="zh-CN" altLang="en-US" b="1" dirty="0">
              <a:cs typeface="+mn-cs"/>
            </a:endParaRPr>
          </a:p>
        </p:txBody>
      </p:sp>
      <p:sp>
        <p:nvSpPr>
          <p:cNvPr id="13" name="下箭头 12"/>
          <p:cNvSpPr/>
          <p:nvPr/>
        </p:nvSpPr>
        <p:spPr bwMode="auto">
          <a:xfrm>
            <a:off x="1619672" y="4077072"/>
            <a:ext cx="216024" cy="39173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1331640" y="4577353"/>
            <a:ext cx="144016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状态方程：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-3035932" y="35978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545006" y="4721880"/>
                <a:ext cx="5833200" cy="13871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𝛉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b>
                                  </m:sSub>
                                </m:e>
                              </m:mr>
                            </m:m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𝛉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006" y="4721880"/>
                <a:ext cx="5833200" cy="13871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35496" y="1464654"/>
            <a:ext cx="9336169" cy="2688899"/>
            <a:chOff x="35496" y="1464654"/>
            <a:chExt cx="9336169" cy="26888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35496" y="2436608"/>
                  <a:ext cx="3368102" cy="15111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𝐚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</m:sub>
                              </m:sSub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" y="2436608"/>
                  <a:ext cx="3368102" cy="15111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1165113" y="1464654"/>
              <a:ext cx="273845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误差状态                 </a:t>
              </a:r>
              <a:r>
                <a:rPr kumimoji="1" lang="en-US" altLang="zh-CN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533006" y="2011600"/>
                  <a:ext cx="27774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sz="1600" b="1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06" y="2011600"/>
                  <a:ext cx="2777492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3528325" y="2436608"/>
                  <a:ext cx="2919710" cy="17169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325" y="2436608"/>
                  <a:ext cx="2919710" cy="171694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4378921" y="1464654"/>
              <a:ext cx="27853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实际状态                 </a:t>
              </a:r>
              <a:r>
                <a:rPr kumimoji="1" lang="en-US" altLang="zh-CN" sz="2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endPara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3782576" y="2011600"/>
                  <a:ext cx="2528449" cy="377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2576" y="2011600"/>
                  <a:ext cx="2528449" cy="37798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6742134" y="2436608"/>
                  <a:ext cx="2186304" cy="1655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6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16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acc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sz="1600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1" i="0"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134" y="2436608"/>
                  <a:ext cx="2186304" cy="165564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7232208" y="1464654"/>
              <a:ext cx="2139457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理想状态</a:t>
              </a:r>
              <a:endPara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6786378" y="2011600"/>
                  <a:ext cx="209781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zh-CN" alt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r>
                              <a:rPr lang="zh-CN" altLang="en-US" sz="1600" b="1" i="0">
                                <a:latin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600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zh-CN" altLang="en-US" sz="1600" b="0" i="1"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b>
                              <m:sSubPr>
                                <m:ctrlP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600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6378" y="2011600"/>
                  <a:ext cx="2097817" cy="3385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441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 smtClean="0"/>
              <a:t>惯</a:t>
            </a:r>
            <a:r>
              <a:rPr lang="zh-CN" altLang="en-US" dirty="0"/>
              <a:t>导位姿推算与惯导预积分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惯导预</a:t>
            </a:r>
            <a:r>
              <a:rPr lang="zh-CN" altLang="en-US" b="1" dirty="0" smtClean="0">
                <a:cs typeface="+mn-cs"/>
              </a:rPr>
              <a:t>积分</a:t>
            </a:r>
            <a:endParaRPr lang="zh-CN" altLang="en-US" b="1" dirty="0"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755576" y="1499446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加速度相关项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287823" y="1487702"/>
            <a:ext cx="5319853" cy="1592991"/>
            <a:chOff x="1115616" y="2003119"/>
            <a:chExt cx="5319853" cy="159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115616" y="2007277"/>
                  <a:ext cx="5319853" cy="15888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p>
                                <m:sSup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∬"/>
                                  <m:limLoc m:val="subSup"/>
                                  <m:supHide m:val="on"/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"/>
                                      <m:endChr m:val="]"/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∈[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nary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limLoc m:val="subSup"/>
                                  <m:grow m:val="on"/>
                                  <m:supHide m:val="on"/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"/>
                                      <m:endChr m:val="]"/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∈[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nary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nary>
                                <m:naryPr>
                                  <m:limLoc m:val="subSup"/>
                                  <m:grow m:val="on"/>
                                  <m:supHide m:val="on"/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"/>
                                      <m:endChr m:val="]"/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∈[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nary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616" y="2007277"/>
                  <a:ext cx="5319853" cy="158883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 2"/>
            <p:cNvSpPr/>
            <p:nvPr/>
          </p:nvSpPr>
          <p:spPr bwMode="auto">
            <a:xfrm>
              <a:off x="3658779" y="2003119"/>
              <a:ext cx="2740538" cy="500839"/>
            </a:xfrm>
            <a:prstGeom prst="rect">
              <a:avLst/>
            </a:prstGeom>
            <a:noFill/>
            <a:ln>
              <a:solidFill>
                <a:srgbClr val="67AFBD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302973" y="2520190"/>
              <a:ext cx="2545092" cy="500806"/>
            </a:xfrm>
            <a:prstGeom prst="rect">
              <a:avLst/>
            </a:prstGeom>
            <a:noFill/>
            <a:ln>
              <a:solidFill>
                <a:srgbClr val="67AFBD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95736" y="3023075"/>
              <a:ext cx="2880321" cy="548120"/>
            </a:xfrm>
            <a:prstGeom prst="rect">
              <a:avLst/>
            </a:prstGeom>
            <a:noFill/>
            <a:ln>
              <a:solidFill>
                <a:srgbClr val="67AFBD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88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 smtClean="0"/>
              <a:t>惯</a:t>
            </a:r>
            <a:r>
              <a:rPr lang="zh-CN" altLang="en-US" dirty="0"/>
              <a:t>导位姿推算与惯导预积分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惯导预</a:t>
            </a:r>
            <a:r>
              <a:rPr lang="zh-CN" altLang="en-US" b="1" dirty="0" smtClean="0">
                <a:cs typeface="+mn-cs"/>
              </a:rPr>
              <a:t>积分</a:t>
            </a:r>
            <a:endParaRPr lang="zh-CN" altLang="en-US" b="1" dirty="0"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755576" y="1499446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加速度相关项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306278" y="1540979"/>
                <a:ext cx="3921906" cy="1576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e>
                          <m:e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∬"/>
                                <m:limLoc m:val="subSup"/>
                                <m:supHide m:val="on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nary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e>
                          <m:e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subSup"/>
                                <m:grow m:val="on"/>
                                <m:supHide m:val="on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nary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  <m:mr>
                          <m:e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e>
                          <m:e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subSup"/>
                                <m:grow m:val="on"/>
                                <m:supHide m:val="on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𝛀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278" y="1540979"/>
                <a:ext cx="3921906" cy="15762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51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 smtClean="0"/>
              <a:t>惯</a:t>
            </a:r>
            <a:r>
              <a:rPr lang="zh-CN" altLang="en-US" dirty="0"/>
              <a:t>导位姿推算与惯导预积分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惯导预</a:t>
            </a:r>
            <a:r>
              <a:rPr lang="zh-CN" altLang="en-US" b="1" dirty="0" smtClean="0">
                <a:cs typeface="+mn-cs"/>
              </a:rPr>
              <a:t>积分</a:t>
            </a:r>
            <a:endParaRPr lang="zh-CN" altLang="en-US" b="1" dirty="0"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755576" y="1499446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加速度相关项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752285" y="3344224"/>
            <a:ext cx="23987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离散求解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372692" y="3442751"/>
                <a:ext cx="209506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1400" b="0" i="1">
                          <a:latin typeface="Cambria Math" panose="02040503050406030204" pitchFamily="18" charset="0"/>
                        </a:rPr>
                        <m:t> = </m:t>
                      </m:r>
                      <m:sSub>
                        <m:sSub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1400" b="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1400" b="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692" y="3442751"/>
                <a:ext cx="2095061" cy="307777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93596" y="3688239"/>
                <a:ext cx="6798241" cy="576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r>
                        <m:rPr>
                          <m:nor/>
                        </m:rPr>
                        <a:rPr lang="zh-CN" altLang="en-US" sz="1400" b="1" i="1">
                          <a:latin typeface="Cambria Math" panose="02040503050406030204" pitchFamily="18" charset="0"/>
                        </a:rPr>
                        <m:t> = 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14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b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96" y="3688239"/>
                <a:ext cx="6798241" cy="576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72692" y="4204638"/>
                <a:ext cx="3256981" cy="4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  </m:t>
                          </m:r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 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692" y="4204638"/>
                <a:ext cx="3256981" cy="4128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752285" y="4735306"/>
            <a:ext cx="23987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观测方程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72692" y="4718725"/>
                <a:ext cx="3955506" cy="1766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zh-CN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𝐪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zh-CN" altLang="en-US" sz="14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𝐠</m:t>
                                    </m:r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</m:sSubSup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𝐠</m:t>
                                    </m:r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400" b="1" i="0">
                                                <a:latin typeface="Cambria Math" panose="02040503050406030204" pitchFamily="18" charset="0"/>
                                              </a:rPr>
                                              <m:t>𝐪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CN" alt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40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40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692" y="4718725"/>
                <a:ext cx="3955506" cy="17667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306278" y="1540979"/>
                <a:ext cx="3921906" cy="1576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e>
                          <m:e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∬"/>
                                <m:limLoc m:val="subSup"/>
                                <m:supHide m:val="on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nary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e>
                          <m:e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subSup"/>
                                <m:grow m:val="on"/>
                                <m:supHide m:val="on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nary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  <m:mr>
                          <m:e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e>
                          <m:e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limLoc m:val="subSup"/>
                                <m:grow m:val="on"/>
                                <m:supHide m:val="on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𝛀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278" y="1540979"/>
                <a:ext cx="3921906" cy="15762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6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 smtClean="0"/>
              <a:t>惯</a:t>
            </a:r>
            <a:r>
              <a:rPr lang="zh-CN" altLang="en-US" dirty="0"/>
              <a:t>导位姿推算与惯导预积分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53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cs typeface="+mn-cs"/>
              </a:rPr>
              <a:t>协方差及雅各比矩阵推导</a:t>
            </a:r>
            <a:endParaRPr lang="zh-CN" altLang="en-US" b="1" dirty="0"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755576" y="1499446"/>
            <a:ext cx="23987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状态方程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45544" y="1957897"/>
                <a:ext cx="5833200" cy="13871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𝛉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b>
                                  </m:sSub>
                                </m:e>
                              </m:mr>
                            </m:m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4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𝛉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zh-CN" altLang="en-US" sz="1400" b="1" i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44" y="1957897"/>
                <a:ext cx="5833200" cy="13871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755575" y="3529536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协方差矩阵迭代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45544" y="4037367"/>
                <a:ext cx="6480720" cy="3665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  <m:sSup>
                        <m:s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16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44" y="4037367"/>
                <a:ext cx="6480720" cy="366575"/>
              </a:xfrm>
              <a:prstGeom prst="rect">
                <a:avLst/>
              </a:prstGeom>
              <a:blipFill rotWithShape="0"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755575" y="4452646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雅各比矩阵迭代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535754" y="4960477"/>
                <a:ext cx="3302314" cy="377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16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754" y="4960477"/>
                <a:ext cx="3302314" cy="377539"/>
              </a:xfrm>
              <a:prstGeom prst="rect">
                <a:avLst/>
              </a:prstGeom>
              <a:blipFill rotWithShape="0">
                <a:blip r:embed="rId4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4172852" y="855113"/>
            <a:ext cx="798295" cy="34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目  录</a:t>
            </a:r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xmlns="" id="{3A514487-8D0A-4A89-8D90-0636E49B5AB1}"/>
              </a:ext>
            </a:extLst>
          </p:cNvPr>
          <p:cNvSpPr txBox="1"/>
          <p:nvPr/>
        </p:nvSpPr>
        <p:spPr>
          <a:xfrm>
            <a:off x="3059832" y="1412776"/>
            <a:ext cx="5570606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惯导位姿推算与惯导预积分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激光里程计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激光雷达</a:t>
            </a:r>
            <a:r>
              <a:rPr lang="en-US" altLang="zh-CN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惯导紧耦合定位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车试验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1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4172852" y="855113"/>
            <a:ext cx="798295" cy="34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目  录</a:t>
            </a:r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xmlns="" id="{3A514487-8D0A-4A89-8D90-0636E49B5AB1}"/>
              </a:ext>
            </a:extLst>
          </p:cNvPr>
          <p:cNvSpPr txBox="1"/>
          <p:nvPr/>
        </p:nvSpPr>
        <p:spPr>
          <a:xfrm>
            <a:off x="3059832" y="1412776"/>
            <a:ext cx="5570606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引言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惯导位姿推算与惯导预积分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激光里程计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激光雷达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惯导紧耦合定位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实车试验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425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</a:t>
            </a:r>
            <a:r>
              <a:rPr lang="zh-CN" altLang="en-US" dirty="0" smtClean="0"/>
              <a:t>里程计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算法框架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572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195736" y="1002456"/>
            <a:ext cx="7705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激光雷达原始点云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位姿初始值、匹配的特征点对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692483" y="1700808"/>
            <a:ext cx="4463925" cy="5334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点云预处理：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接收激光雷达原始点云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，进行</a:t>
            </a:r>
            <a:r>
              <a:rPr kumimoji="1"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点云聚类与特征提取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操作，实现对路面特征的识别与剔除，实现对小点云聚类块的剔除，减少草、树叶等不稳定特征点影响，提取角、面等特征用于后续匹配。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kumimoji="1"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里程计：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kumimoji="1"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帧间匹配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kumimoji="1"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与历史特征地图匹配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两个模块。通过相邻帧间特征点的匹配估计</a:t>
            </a:r>
            <a:r>
              <a:rPr kumimoji="1"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粗位姿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，再在粗位姿基础上进行基于地图的匹配，得到较</a:t>
            </a:r>
            <a:r>
              <a:rPr kumimoji="1"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精确位姿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kumimoji="1"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回环检测与位姿</a:t>
            </a: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因子图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为优化框架，以帧间位姿变化为约束，</a:t>
            </a: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构建位姿图优化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系统，实现</a:t>
            </a:r>
            <a:r>
              <a:rPr kumimoji="1"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基于关键帧的回环检测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134247"/>
            <a:ext cx="4354607" cy="36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</a:t>
            </a:r>
            <a:r>
              <a:rPr lang="zh-CN" altLang="en-US" dirty="0" smtClean="0"/>
              <a:t>里程计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点云预处理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572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60671" y="13475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707983"/>
              </p:ext>
            </p:extLst>
          </p:nvPr>
        </p:nvGraphicFramePr>
        <p:xfrm>
          <a:off x="628110" y="1614234"/>
          <a:ext cx="2954991" cy="4846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7" name="Visio" r:id="rId4" imgW="4781601" imgH="7781976" progId="Visio.Drawing.15">
                  <p:embed/>
                </p:oleObj>
              </mc:Choice>
              <mc:Fallback>
                <p:oleObj name="Visio" r:id="rId4" imgW="4781601" imgH="778197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110" y="1614234"/>
                        <a:ext cx="2954991" cy="48465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572000" y="1430965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二维平面投影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565104" y="2665287"/>
            <a:ext cx="23987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路面分割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627549" y="1844824"/>
            <a:ext cx="4336939" cy="687982"/>
            <a:chOff x="4627549" y="1948930"/>
            <a:chExt cx="4336939" cy="68798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4627549" y="2129081"/>
              <a:ext cx="239877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原始点云</a:t>
              </a:r>
              <a:endPara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587652" y="1948930"/>
              <a:ext cx="3376836" cy="660671"/>
              <a:chOff x="5587652" y="1948930"/>
              <a:chExt cx="3376836" cy="660671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6946797" y="2198330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16*1800</a:t>
                </a:r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栅格</a:t>
                </a:r>
              </a:p>
            </p:txBody>
          </p:sp>
          <p:sp>
            <p:nvSpPr>
              <p:cNvPr id="9" name="右箭头 8"/>
              <p:cNvSpPr/>
              <p:nvPr/>
            </p:nvSpPr>
            <p:spPr bwMode="auto">
              <a:xfrm>
                <a:off x="6148524" y="2348880"/>
                <a:ext cx="853650" cy="117020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8260642" y="2184164"/>
                    <a:ext cx="703846" cy="4254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0642" y="2184164"/>
                    <a:ext cx="703846" cy="42543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5587652" y="2195572"/>
                    <a:ext cx="45441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87652" y="2195572"/>
                    <a:ext cx="454419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文本框 14"/>
              <p:cNvSpPr txBox="1"/>
              <p:nvPr/>
            </p:nvSpPr>
            <p:spPr>
              <a:xfrm>
                <a:off x="6081463" y="1948930"/>
                <a:ext cx="9877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垂直分辨率</a:t>
                </a:r>
                <a:r>
                  <a:rPr kumimoji="1"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°</a:t>
                </a:r>
                <a:endPara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水平分辨率</a:t>
                </a:r>
                <a:r>
                  <a:rPr kumimoji="1"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kumimoji="1" lang="en-US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0.2</a:t>
                </a:r>
                <a:r>
                  <a:rPr kumimoji="1" lang="zh-CN" altLang="zh-CN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°</a:t>
                </a:r>
                <a:endParaRPr kumimoji="1"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5148064" y="3190101"/>
                <a:ext cx="2422650" cy="376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1600" i="0">
                              <a:latin typeface="Cambria Math" panose="02040503050406030204" pitchFamily="18" charset="0"/>
                            </a:rPr>
                            <m:t>arctan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90101"/>
                <a:ext cx="2422650" cy="376193"/>
              </a:xfrm>
              <a:prstGeom prst="rect">
                <a:avLst/>
              </a:prstGeom>
              <a:blipFill rotWithShape="0">
                <a:blip r:embed="rId8"/>
                <a:stretch>
                  <a:fillRect t="-140323" r="-22111" b="-2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572000" y="3740875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点云聚类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4797941" y="4154941"/>
                <a:ext cx="3585469" cy="46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𝑑𝑖𝑠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1600" i="0">
                          <a:latin typeface="Cambria Math" panose="02040503050406030204" pitchFamily="18" charset="0"/>
                        </a:rPr>
                        <m:t>arctan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endChr m:val=""/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941" y="4154941"/>
                <a:ext cx="3585469" cy="460832"/>
              </a:xfrm>
              <a:prstGeom prst="rect">
                <a:avLst/>
              </a:prstGeom>
              <a:blipFill rotWithShape="0">
                <a:blip r:embed="rId9"/>
                <a:stretch>
                  <a:fillRect t="-106667" r="-12075" b="-16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552163" y="4865385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平滑度计算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5005712" y="5214999"/>
                <a:ext cx="2923301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|⋅‖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‖</m:t>
                          </m:r>
                        </m:den>
                      </m:f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‖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‖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712" y="5214999"/>
                <a:ext cx="2923301" cy="71769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</a:t>
            </a:r>
            <a:r>
              <a:rPr lang="zh-CN" altLang="en-US" dirty="0" smtClean="0"/>
              <a:t>里程计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激光里程计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572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60671" y="13475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43608" y="141277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760671" y="1572250"/>
          <a:ext cx="1956817" cy="4813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2" name="Visio" r:id="rId4" imgW="3019429" imgH="7334353" progId="Visio.Drawing.15">
                  <p:embed/>
                </p:oleObj>
              </mc:Choice>
              <mc:Fallback>
                <p:oleObj name="Visio" r:id="rId4" imgW="3019429" imgH="7334353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671" y="1572250"/>
                        <a:ext cx="1956817" cy="48139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847737" y="1407477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点云运动误差纠正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465" y="980728"/>
            <a:ext cx="4125919" cy="1522560"/>
          </a:xfrm>
          <a:prstGeom prst="rect">
            <a:avLst/>
          </a:prstGeom>
          <a:noFill/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878737" y="2998369"/>
            <a:ext cx="3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帧间匹配与位姿粗估计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998039" y="3848435"/>
            <a:ext cx="61173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将当前点投影回帧始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相邻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点云中，找最近的两个特征点作为匹配点，拟合匹配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直线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计算当前点到匹配直线对应的距离，构造最小二乘问题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，求解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车辆位姿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1" y="2564904"/>
            <a:ext cx="2383271" cy="1532523"/>
          </a:xfrm>
          <a:prstGeom prst="rect">
            <a:avLst/>
          </a:prstGeom>
          <a:noFill/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00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33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77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</a:t>
            </a:r>
            <a:r>
              <a:rPr lang="zh-CN" altLang="en-US" dirty="0" smtClean="0"/>
              <a:t>里程计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激光里程计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572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60671" y="13475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43608" y="141277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665243"/>
              </p:ext>
            </p:extLst>
          </p:nvPr>
        </p:nvGraphicFramePr>
        <p:xfrm>
          <a:off x="760671" y="1572250"/>
          <a:ext cx="1956817" cy="4813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3" name="Visio" r:id="rId4" imgW="3019429" imgH="7334353" progId="Visio.Drawing.15">
                  <p:embed/>
                </p:oleObj>
              </mc:Choice>
              <mc:Fallback>
                <p:oleObj name="Visio" r:id="rId4" imgW="3019429" imgH="733435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671" y="1572250"/>
                        <a:ext cx="1956817" cy="48139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847737" y="1407477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点云运动误差纠正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465" y="980728"/>
            <a:ext cx="4125919" cy="1522560"/>
          </a:xfrm>
          <a:prstGeom prst="rect">
            <a:avLst/>
          </a:prstGeom>
          <a:noFill/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878737" y="2996952"/>
            <a:ext cx="3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帧间匹配与位姿粗估计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1" y="2564904"/>
            <a:ext cx="2383271" cy="1532523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18813" y="3645024"/>
                <a:ext cx="2366032" cy="414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𝑒𝑑𝑔𝑒</m:t>
                          </m:r>
                        </m:sub>
                      </m:sSub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𝑒𝑑𝑔𝑒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813" y="3645024"/>
                <a:ext cx="2366032" cy="4147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201710" y="4179507"/>
                <a:ext cx="6405782" cy="7994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1400" i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sSubSup>
                            <m:sSub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p>
                          </m:sSub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endChr m:val=""/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𝑒𝑑𝑔𝑒</m:t>
                                          </m:r>
                                        </m:sub>
                                      </m:sSub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𝑝𝑙𝑎𝑛𝑛</m:t>
                                          </m:r>
                                        </m:sub>
                                      </m:sSub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)∈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 </m:t>
                                      </m:r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𝛦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𝑒𝑑𝑔𝑒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𝑝𝑙𝑎𝑛𝑛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10" y="4179507"/>
                <a:ext cx="6405782" cy="7994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847737" y="4869160"/>
            <a:ext cx="3240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建图与位姿精估计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3129987" y="5299082"/>
            <a:ext cx="52177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以帧间估计位姿为初值，于历史特征点云中确定待匹配区域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利用主成分分析法，提取几何特征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选取较多特征点参与匹配，构造最小二乘问题，求解位姿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8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847737" y="2634977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关键帧筛选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</a:t>
            </a:r>
            <a:r>
              <a:rPr lang="zh-CN" altLang="en-US" dirty="0" smtClean="0"/>
              <a:t>里程计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回环检测与位姿图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60671" y="13475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43608" y="141277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707728"/>
              </p:ext>
            </p:extLst>
          </p:nvPr>
        </p:nvGraphicFramePr>
        <p:xfrm>
          <a:off x="611188" y="1974773"/>
          <a:ext cx="2051365" cy="3340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Visio" r:id="rId4" imgW="2924345" imgH="4762603" progId="Visio.Drawing.15">
                  <p:embed/>
                </p:oleObj>
              </mc:Choice>
              <mc:Fallback>
                <p:oleObj name="Visio" r:id="rId4" imgW="2924345" imgH="476260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74773"/>
                        <a:ext cx="2051365" cy="33405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847736" y="3785265"/>
            <a:ext cx="36684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基于关键帧的位姿图优化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034727" y="2978368"/>
            <a:ext cx="5217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两帧间时间间隔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两帧间点云覆盖重合度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595" y="3214115"/>
            <a:ext cx="3202331" cy="1160558"/>
          </a:xfrm>
          <a:prstGeom prst="rect">
            <a:avLst/>
          </a:prstGeom>
          <a:noFill/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034726" y="4251814"/>
            <a:ext cx="521779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回环判断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kdtree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，进行历史回环关联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进行回环条件判断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当前帧位姿修正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统一至世界坐标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ICP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配准，计算相对位姿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将回环约束加入因子图框架，优化位子图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847737" y="1375376"/>
            <a:ext cx="23987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位姿图构建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034727" y="1775539"/>
            <a:ext cx="5217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各帧位姿状态为节点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帧间位姿约束以及回环约束为边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07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4172852" y="855113"/>
            <a:ext cx="798295" cy="34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目  录</a:t>
            </a:r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xmlns="" id="{3A514487-8D0A-4A89-8D90-0636E49B5AB1}"/>
              </a:ext>
            </a:extLst>
          </p:cNvPr>
          <p:cNvSpPr txBox="1"/>
          <p:nvPr/>
        </p:nvSpPr>
        <p:spPr>
          <a:xfrm>
            <a:off x="3059832" y="1412776"/>
            <a:ext cx="5570606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引言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惯导位姿推算与惯导预积分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激光里程计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激光雷达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惯导紧耦合定位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实车试验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0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63588" y="11331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cs typeface="+mn-cs"/>
              </a:rPr>
              <a:t>算法框架</a:t>
            </a:r>
            <a:endParaRPr lang="zh-CN" altLang="en-US" b="1" dirty="0">
              <a:cs typeface="+mn-cs"/>
            </a:endParaRPr>
          </a:p>
        </p:txBody>
      </p:sp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激光雷达</a:t>
            </a:r>
            <a:r>
              <a:rPr lang="en-US" altLang="zh-CN" dirty="0"/>
              <a:t>/</a:t>
            </a:r>
            <a:r>
              <a:rPr lang="zh-CN" altLang="en-US" dirty="0"/>
              <a:t>惯导紧耦合</a:t>
            </a:r>
            <a:r>
              <a:rPr lang="zh-CN" altLang="en-US" dirty="0" smtClean="0"/>
              <a:t>定位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b="1" dirty="0">
              <a:cs typeface="+mn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3839344" y="1587231"/>
            <a:ext cx="5272782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kumimoji="1"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惯导时间对准：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激光雷达与惯导工作频率不同，以</a:t>
            </a:r>
            <a:r>
              <a:rPr kumimoji="1"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一帧激光帧及激光帧间多帧惯导帧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为一组数据帧，进行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时间对准。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kumimoji="1"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惯导联合初始化：</a:t>
            </a:r>
            <a:r>
              <a:rPr kumimoji="1"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以激光里程计位姿估计为基准，对</a:t>
            </a:r>
            <a:r>
              <a:rPr kumimoji="1"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</a:t>
            </a:r>
            <a:r>
              <a:rPr kumimoji="1" lang="zh-CN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偏置</a:t>
            </a:r>
            <a:r>
              <a:rPr kumimoji="1"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项、速度</a:t>
            </a:r>
            <a:r>
              <a:rPr kumimoji="1" lang="zh-CN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kumimoji="1"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，并用优化后的偏置项重新进行预积分计算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滑动窗口策略：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kumimoji="1"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基于关键帧的滑动</a:t>
            </a:r>
            <a:r>
              <a:rPr kumimoji="1"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窗口框架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，优化针对窗口内关键帧进行。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kumimoji="1"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</a:t>
            </a: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导误差项构建：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以窗口内</a:t>
            </a:r>
            <a:r>
              <a:rPr kumimoji="1"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匹配特征点对间投影误差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kumimoji="1"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激光误差项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</a:t>
            </a:r>
            <a:r>
              <a:rPr kumimoji="1"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帧间惯导预积分与观测位姿间的差值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kumimoji="1"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惯导误差项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，推导误差项雅各比矩阵，用于后续优化求解。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紧耦合优化：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kumimoji="1"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图优化框架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，配置</a:t>
            </a:r>
            <a:r>
              <a:rPr kumimoji="1"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器选项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同步优化激光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惯导误差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项，实现激光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惯导紧耦合。</a:t>
            </a:r>
            <a:endParaRPr kumimoji="1"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惯导帧间补偿：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惯导推算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为基本原理，利用</a:t>
            </a:r>
            <a:r>
              <a:rPr kumimoji="1"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后的偏置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信息，进行</a:t>
            </a:r>
            <a:r>
              <a:rPr kumimoji="1"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帧间惯导推算</a:t>
            </a:r>
            <a:r>
              <a:rPr kumimoji="1"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补偿，提升实时性。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195736" y="1002456"/>
            <a:ext cx="7705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惯导信息、激光里程计定位初值与匹配特征点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优化后的车辆位姿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16841" y="377135"/>
            <a:ext cx="713092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001259"/>
              </p:ext>
            </p:extLst>
          </p:nvPr>
        </p:nvGraphicFramePr>
        <p:xfrm>
          <a:off x="395536" y="1717903"/>
          <a:ext cx="3194458" cy="4802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9" name="Visio" r:id="rId3" imgW="6524686" imgH="9810879" progId="Visio.Drawing.15">
                  <p:embed/>
                </p:oleObj>
              </mc:Choice>
              <mc:Fallback>
                <p:oleObj name="Visio" r:id="rId3" imgW="6524686" imgH="981087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717903"/>
                        <a:ext cx="3194458" cy="48028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928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激光雷达</a:t>
            </a:r>
            <a:r>
              <a:rPr lang="en-US" altLang="zh-CN" dirty="0"/>
              <a:t>/</a:t>
            </a:r>
            <a:r>
              <a:rPr lang="zh-CN" altLang="en-US" dirty="0"/>
              <a:t>惯导紧耦合定位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2792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惯导时间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对准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41" y="1274450"/>
            <a:ext cx="3375785" cy="2730614"/>
          </a:xfrm>
          <a:prstGeom prst="rect">
            <a:avLst/>
          </a:prstGeom>
          <a:noFill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40768"/>
            <a:ext cx="494239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接收激光、惯导原始数据，获取时间戳，惯导帧压入队列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惯导时间对准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惯导队首帧时间戳大于当前激光帧，跳过此激光帧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惯导队首帧时间戳小于当前激光帧，进入循环：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将惯导队首帧加入匹配数据帧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惯导队首帧压出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队列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将当前激光帧加入匹配数据帧，返回匹配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1188" y="3645024"/>
            <a:ext cx="239877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滑动窗口策略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372" y="4148034"/>
            <a:ext cx="2983003" cy="1357803"/>
          </a:xfrm>
          <a:prstGeom prst="rect">
            <a:avLst/>
          </a:prstGeom>
          <a:noFill/>
        </p:spPr>
      </p:pic>
      <p:pic>
        <p:nvPicPr>
          <p:cNvPr id="11" name="图片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396" y="5505837"/>
            <a:ext cx="3254256" cy="1350131"/>
          </a:xfrm>
          <a:prstGeom prst="rect">
            <a:avLst/>
          </a:prstGeom>
          <a:noFill/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4207728"/>
            <a:ext cx="49423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滑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窗内帧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小于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窗口大小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时，新的关键帧加入窗口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滑窗内帧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窗口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，进行滑窗操作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位姿、预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积分项、惯导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信息滑动更新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最新关键帧加入窗口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帧选取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时间间隔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帧间点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云覆盖重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3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激光雷达</a:t>
            </a:r>
            <a:r>
              <a:rPr lang="en-US" altLang="zh-CN" dirty="0"/>
              <a:t>/</a:t>
            </a:r>
            <a:r>
              <a:rPr lang="zh-CN" altLang="en-US" dirty="0"/>
              <a:t>惯导紧耦合定位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310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导联合初始化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98" y="1187030"/>
            <a:ext cx="4002150" cy="1666609"/>
          </a:xfrm>
          <a:prstGeom prst="rect">
            <a:avLst/>
          </a:prstGeom>
          <a:noFill/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239877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初始化状态变量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963349" y="1910030"/>
                <a:ext cx="2436628" cy="345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,⋯,</m:t>
                          </m:r>
                          <m:sSubSup>
                            <m:sSubSup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</m:sSub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49" y="1910030"/>
                <a:ext cx="2436628" cy="3454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1188" y="2374405"/>
            <a:ext cx="44644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惯导预积分与激光位姿约束关系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55576" y="2823074"/>
                <a:ext cx="3714478" cy="12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m:rPr>
                                <m:nor/>
                              </m:rP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d>
                              <m:dPr>
                                <m:ctrlP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40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p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p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𝐠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p>
                                </m:sSubSup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d>
                              <m:d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p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p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𝐠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m:rPr>
                                <m:nor/>
                              </m:rP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b="1" i="0">
                                                <a:latin typeface="Cambria Math" panose="02040503050406030204" pitchFamily="18" charset="0"/>
                                              </a:rPr>
                                              <m:t>𝐪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823074"/>
                <a:ext cx="3714478" cy="12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1187" y="4120066"/>
            <a:ext cx="44644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惯导预积分误差项构建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81891" y="4627897"/>
                <a:ext cx="4572000" cy="16094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𝑡𝑖𝑎𝑙</m:t>
                          </m:r>
                        </m:sub>
                      </m:sSub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p>
                        </m:e>
                      </m:d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b="1" i="0">
                                                <a:latin typeface="Cambria Math" panose="02040503050406030204" pitchFamily="18" charset="0"/>
                                              </a:rPr>
                                              <m:t>𝐩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40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b="1" i="0">
                                                <a:latin typeface="Cambria Math" panose="02040503050406030204" pitchFamily="18" charset="0"/>
                                              </a:rPr>
                                              <m:t>𝐩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𝐠</m:t>
                                    </m:r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b="1" i="0">
                                                <a:latin typeface="Cambria Math" panose="02040503050406030204" pitchFamily="18" charset="0"/>
                                              </a:rPr>
                                              <m:t>𝐯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b="1" i="0">
                                                <a:latin typeface="Cambria Math" panose="02040503050406030204" pitchFamily="18" charset="0"/>
                                              </a:rPr>
                                              <m:t>𝐯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b="1" i="0">
                                                <a:latin typeface="Cambria Math" panose="02040503050406030204" pitchFamily="18" charset="0"/>
                                              </a:rPr>
                                              <m:t>𝐯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𝐠</m:t>
                                    </m:r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</m:sSubSup>
                                  </m:e>
                                </m:d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zh-CN" altLang="en-US" sz="1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𝐪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𝐪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sup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p>
                                  <m:s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sSubSup>
                                          <m:sSubSup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zh-CN" altLang="en-US" sz="1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𝐪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zh-CN" altLang="en-US" sz="1400" b="0" i="0"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1" y="4627897"/>
                <a:ext cx="4572000" cy="16094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099699" y="3420736"/>
                <a:ext cx="3456459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p>
                        </m:e>
                        <m: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sSup>
                            <m:sSup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/>
                                <m:e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b>
                                    <m:sSub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𝑒𝑟</m:t>
                                      </m:r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𝑡𝑖𝑎𝑙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zh-CN" alt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</m:nary>
                            </m:e>
                            <m:sup>
                              <m:r>
                                <a:rPr lang="zh-CN" altLang="en-US" sz="1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699" y="3420736"/>
                <a:ext cx="3456459" cy="6664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053891" y="4915083"/>
                <a:ext cx="3002104" cy="1320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≈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sup>
                            </m:sSubSup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sup>
                            </m:sSubSup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≈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sup>
                            </m:sSubSup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sup>
                            </m:sSubSup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≈</m:t>
                            </m:r>
                            <m:r>
                              <a:rPr lang="zh-CN" altLang="en-US" sz="14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⊗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1400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bSup>
                                        <m:sSubSup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1" i="0">
                                                  <a:latin typeface="Cambria Math" panose="02040503050406030204" pitchFamily="18" charset="0"/>
                                                </a:rPr>
                                                <m:t>𝐛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sup>
                                      </m:sSubSup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891" y="4915083"/>
                <a:ext cx="3002104" cy="13207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788021" y="2896767"/>
            <a:ext cx="44644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最小二乘问题构建，优化状态变量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789977" y="4149080"/>
            <a:ext cx="44644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预积分项迭代更新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4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引言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cs typeface="+mn-cs"/>
              </a:rPr>
              <a:t>定位技术</a:t>
            </a:r>
            <a:endParaRPr lang="zh-CN" altLang="en-US" b="1" dirty="0"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31181" y="1412776"/>
            <a:ext cx="4412819" cy="25545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精度高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受障碍物的遮挡、卫星信号影响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IMU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  高频、六自由度信息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存在累积误差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：不受卫星信号影响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受环境状态影响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41"/>
          <p:cNvSpPr txBox="1"/>
          <p:nvPr/>
        </p:nvSpPr>
        <p:spPr>
          <a:xfrm>
            <a:off x="2216637" y="425070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时车辆的高精、鲁棒定位</a:t>
            </a:r>
          </a:p>
        </p:txBody>
      </p:sp>
      <p:sp>
        <p:nvSpPr>
          <p:cNvPr id="9" name="矩形 8"/>
          <p:cNvSpPr/>
          <p:nvPr/>
        </p:nvSpPr>
        <p:spPr>
          <a:xfrm>
            <a:off x="539552" y="4207876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525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  <a:latin typeface="Arial" pitchFamily="34" charset="0"/>
                <a:ea typeface="黑体" pitchFamily="49" charset="-122"/>
              </a:rPr>
              <a:t>科学问题</a:t>
            </a:r>
            <a:endParaRPr lang="zh-CN" altLang="en-US" sz="2400" b="1" kern="0" dirty="0">
              <a:solidFill>
                <a:srgbClr val="0070C0"/>
              </a:solidFill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395536" y="4869160"/>
            <a:ext cx="83529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 bwMode="auto">
          <a:xfrm>
            <a:off x="446643" y="3933056"/>
            <a:ext cx="83529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45381" y="5301208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525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kern="0" dirty="0" smtClean="0">
                <a:solidFill>
                  <a:srgbClr val="0070C0"/>
                </a:solidFill>
                <a:latin typeface="Arial" pitchFamily="34" charset="0"/>
                <a:ea typeface="黑体" pitchFamily="49" charset="-122"/>
              </a:rPr>
              <a:t>研究方法</a:t>
            </a:r>
            <a:endParaRPr lang="zh-CN" altLang="en-US" sz="2400" b="1" kern="0" dirty="0">
              <a:solidFill>
                <a:srgbClr val="0070C0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3" name="TextBox 41"/>
          <p:cNvSpPr txBox="1"/>
          <p:nvPr/>
        </p:nvSpPr>
        <p:spPr>
          <a:xfrm>
            <a:off x="2216637" y="4941168"/>
            <a:ext cx="6675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考虑激光雷达与惯导在定位问题上应用的不同特性，结合二者优点，利用二者产生的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冗余位姿约束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框架中加入惯导信息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激光雷达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惯导紧耦合定位系统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，提升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定位精度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在多种工况、车辆复杂运动下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的高精度定位。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3" y="1484784"/>
            <a:ext cx="3966162" cy="2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激光雷达</a:t>
            </a:r>
            <a:r>
              <a:rPr lang="en-US" altLang="zh-CN" dirty="0"/>
              <a:t>/</a:t>
            </a:r>
            <a:r>
              <a:rPr lang="zh-CN" altLang="en-US" dirty="0"/>
              <a:t>惯导紧耦合</a:t>
            </a:r>
            <a:r>
              <a:rPr lang="zh-CN" altLang="en-US" dirty="0" smtClean="0"/>
              <a:t>定位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激光误差项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35" y="1661038"/>
            <a:ext cx="4745065" cy="216030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34099" y="3585334"/>
                <a:ext cx="3467744" cy="419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𝑙𝑖𝑑𝑎𝑟</m:t>
                          </m:r>
                        </m:sub>
                      </m:sSub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zh-CN" altLang="en-US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b="1" i="0">
                              <a:latin typeface="Cambria Math" panose="02040503050406030204" pitchFamily="18" charset="0"/>
                            </a:rPr>
                            <m:t>𝛘</m:t>
                          </m:r>
                        </m:e>
                      </m:d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𝛲</m:t>
                          </m:r>
                        </m:e>
                        <m:sub>
                          <m:r>
                            <a:rPr lang="zh-CN" altLang="en-US" sz="1400" b="0" i="1">
                              <a:latin typeface="Cambria Math" panose="02040503050406030204" pitchFamily="18" charset="0"/>
                            </a:rPr>
                            <m:t>𝑝𝑟𝑜𝑗</m:t>
                          </m:r>
                        </m:sub>
                      </m:sSub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𝛲</m:t>
                              </m:r>
                            </m:e>
                            <m:sub>
                              <m: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  <m:t>𝑜𝑟𝑖</m:t>
                              </m:r>
                            </m:sub>
                          </m:sSub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99" y="3585334"/>
                <a:ext cx="3467744" cy="4197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-396552" y="4563420"/>
                <a:ext cx="5848218" cy="679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𝑙𝑖𝑑𝑎𝑟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𝛫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nor/>
                                </m:r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𝑙𝑖𝑑𝑎𝑟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1">
                                                  <a:latin typeface="Cambria Math" panose="02040503050406030204" pitchFamily="18" charset="0"/>
                                                </a:rPr>
                                                <m:t>𝐳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CN" alt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𝛷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zh-CN" altLang="en-US" sz="140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sz="1400" b="1">
                                              <a:latin typeface="Cambria Math" panose="02040503050406030204" pitchFamily="18" charset="0"/>
                                            </a:rPr>
                                            <m:t>𝛘</m:t>
                                          </m:r>
                                        </m:e>
                                      </m:d>
                                      <m:r>
                                        <a:rPr lang="zh-CN" altLang="en-US" sz="1400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</m:e>
                                    <m:sup>
                                      <m:r>
                                        <a:rPr lang="zh-CN" altLang="en-US" sz="1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52" y="4563420"/>
                <a:ext cx="5848218" cy="679160"/>
              </a:xfrm>
              <a:prstGeom prst="rect">
                <a:avLst/>
              </a:prstGeom>
              <a:blipFill rotWithShape="0">
                <a:blip r:embed="rId5"/>
                <a:stretch>
                  <a:fillRect t="-105405" b="-142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3568" y="1844144"/>
                <a:ext cx="2467919" cy="647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 b="1">
                                <a:latin typeface="Cambria Math" panose="02040503050406030204" pitchFamily="18" charset="0"/>
                              </a:rPr>
                              <m:t>𝛘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𝛫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844144"/>
                <a:ext cx="2467919" cy="64735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71001" y="2595992"/>
            <a:ext cx="31809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点云匹配特征投影误差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2309" y="3132867"/>
            <a:ext cx="3921659" cy="415498"/>
            <a:chOff x="403833" y="1844824"/>
            <a:chExt cx="3921659" cy="41549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403833" y="1844824"/>
              <a:ext cx="17285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特征点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右箭头 4"/>
            <p:cNvSpPr/>
            <p:nvPr/>
          </p:nvSpPr>
          <p:spPr bwMode="auto">
            <a:xfrm>
              <a:off x="1433075" y="2035926"/>
              <a:ext cx="504056" cy="8431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1980733" y="1844824"/>
              <a:ext cx="234475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地图中匹配几何特征投影点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99218" y="4045984"/>
            <a:ext cx="318091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构建激光误差项</a:t>
            </a:r>
            <a:endParaRPr kumimoji="1"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紧耦合状态变量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78350" y="5335281"/>
                <a:ext cx="169841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1400" i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350" y="5335281"/>
                <a:ext cx="1698414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5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激光雷达</a:t>
            </a:r>
            <a:r>
              <a:rPr lang="en-US" altLang="zh-CN" dirty="0"/>
              <a:t>/</a:t>
            </a:r>
            <a:r>
              <a:rPr lang="zh-CN" altLang="en-US" dirty="0"/>
              <a:t>惯导紧耦合</a:t>
            </a:r>
            <a:r>
              <a:rPr lang="zh-CN" altLang="en-US" dirty="0" smtClean="0"/>
              <a:t>定位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惯导误差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3568" y="1844144"/>
                <a:ext cx="2467919" cy="647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 b="1">
                                <a:latin typeface="Cambria Math" panose="02040503050406030204" pitchFamily="18" charset="0"/>
                              </a:rPr>
                              <m:t>𝛘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𝛫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844144"/>
                <a:ext cx="2467919" cy="6473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1188" y="2659752"/>
            <a:ext cx="31809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帧间惯导预积分误差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紧耦合状态变量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282" y="1183027"/>
            <a:ext cx="4729718" cy="196958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67544" y="3051110"/>
                <a:ext cx="6768752" cy="1938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𝐼𝑀𝑈</m:t>
                          </m:r>
                        </m:sub>
                      </m:sSub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𝛪</m:t>
                                  </m:r>
                                </m:sub>
                              </m:sSub>
                            </m:e>
                            <m:sub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  <m:r>
                            <a:rPr lang="zh-CN" altLang="en-US" sz="1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b="1" i="0">
                              <a:latin typeface="Cambria Math" panose="02040503050406030204" pitchFamily="18" charset="0"/>
                            </a:rPr>
                            <m:t>𝛘</m:t>
                          </m:r>
                        </m:e>
                      </m:d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𝛉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4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𝐠</m:t>
                                    </m:r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  <m:d>
                                  <m:d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p>
                                    </m:sSubSup>
                                    <m:r>
                                      <a:rPr lang="zh-CN" alt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𝐠</m:t>
                                    </m:r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zh-CN" altLang="en-US" sz="1400" b="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CN" altLang="en-US" sz="1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𝐪</m:t>
                                                    </m:r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zh-CN" altLang="en-US" sz="1400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zh-CN" altLang="en-US" sz="1400" b="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zh-CN" altLang="en-US" sz="1400" b="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  <m:sup>
                                                    <m:r>
                                                      <a:rPr lang="zh-CN" altLang="en-US" sz="1400" b="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⊗</m:t>
                                        </m:r>
                                        <m:sSubSup>
                                          <m:sSubSup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1400" b="1" i="0">
                                                <a:latin typeface="Cambria Math" panose="02040503050406030204" pitchFamily="18" charset="0"/>
                                              </a:rPr>
                                              <m:t>𝐪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CN" alt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sSup>
                                              <m:sSupPr>
                                                <m:ctrlPr>
                                                  <a:rPr lang="zh-CN" altLang="en-US" sz="1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sz="1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sup>
                                        </m:sSubSup>
                                        <m:r>
                                          <a:rPr lang="zh-CN" altLang="en-US" sz="1400" b="0" i="0">
                                            <a:latin typeface="Cambria Math" panose="02040503050406030204" pitchFamily="18" charset="0"/>
                                          </a:rPr>
                                          <m:t>⊗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zh-CN" altLang="en-US" sz="1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  <m:sSubSup>
                                                  <m:sSubSupPr>
                                                    <m:ctrlPr>
                                                      <a:rPr lang="zh-CN" altLang="en-US" sz="1400" b="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zh-CN" altLang="en-US" sz="1400" b="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zh-CN" altLang="en-US" sz="1400" b="1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𝐪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sSub>
                                                      <m:sSubPr>
                                                        <m:ctrlPr>
                                                          <a:rPr lang="zh-CN" altLang="en-US" sz="1400" b="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zh-CN" altLang="en-US" sz="1400" b="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zh-CN" altLang="en-US" sz="1400" b="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  <m:r>
                                                          <a:rPr lang="zh-CN" altLang="en-US" sz="1400" b="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+1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  <m:sup>
                                                    <m:sSub>
                                                      <m:sSubPr>
                                                        <m:ctrlPr>
                                                          <a:rPr lang="zh-CN" altLang="en-US" sz="1400" b="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zh-CN" altLang="en-US" sz="1400" b="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zh-CN" altLang="en-US" sz="1400" b="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  <m:t>𝑥𝑦𝑧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400" b="0" i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51110"/>
                <a:ext cx="6768752" cy="19386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1188" y="4869160"/>
            <a:ext cx="31809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惯导误差项构建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6048541"/>
                <a:ext cx="16782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1400" i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6048541"/>
                <a:ext cx="1678216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17811" y="5405182"/>
                <a:ext cx="2967672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𝐼𝑀𝑈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𝛫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𝐼𝑀𝑈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1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1">
                                                  <a:latin typeface="Cambria Math" panose="02040503050406030204" pitchFamily="18" charset="0"/>
                                                </a:rPr>
                                                <m:t>𝐳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𝛪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zh-CN" altLang="en-US" sz="1400" b="0" i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b="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zh-CN" altLang="en-US" sz="14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1400" b="1" i="0">
                                          <a:latin typeface="Cambria Math" panose="02040503050406030204" pitchFamily="18" charset="0"/>
                                        </a:rPr>
                                        <m:t>𝛘</m:t>
                                      </m:r>
                                    </m:e>
                                  </m:d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p>
                                  <m:r>
                                    <a:rPr lang="zh-CN" altLang="en-US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1" y="5405182"/>
                <a:ext cx="2967672" cy="615168"/>
              </a:xfrm>
              <a:prstGeom prst="rect">
                <a:avLst/>
              </a:prstGeom>
              <a:blipFill rotWithShape="0">
                <a:blip r:embed="rId7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35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58" y="1130269"/>
            <a:ext cx="4890715" cy="2223616"/>
          </a:xfrm>
          <a:prstGeom prst="rect">
            <a:avLst/>
          </a:prstGeom>
          <a:noFill/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激光雷达</a:t>
            </a:r>
            <a:r>
              <a:rPr lang="en-US" altLang="zh-CN" dirty="0"/>
              <a:t>/</a:t>
            </a:r>
            <a:r>
              <a:rPr lang="zh-CN" altLang="en-US" dirty="0"/>
              <a:t>惯导紧耦合</a:t>
            </a:r>
            <a:r>
              <a:rPr lang="zh-CN" altLang="en-US" dirty="0" smtClean="0"/>
              <a:t>定位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3568" y="1844144"/>
                <a:ext cx="2467919" cy="647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400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400" b="1">
                                <a:latin typeface="Cambria Math" panose="02040503050406030204" pitchFamily="18" charset="0"/>
                              </a:rPr>
                              <m:t>𝛘</m:t>
                            </m:r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𝛫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1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4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𝐪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  <m:sup/>
                                </m:sSubSup>
                                <m:r>
                                  <a:rPr lang="zh-CN" altLang="en-US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en-US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b="1" i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zh-CN" alt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b="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844144"/>
                <a:ext cx="2467919" cy="6473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1188" y="2777153"/>
            <a:ext cx="31809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紧耦合误差项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紧耦合状态变量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紧耦合优化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9897" y="3268047"/>
                <a:ext cx="8380536" cy="679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𝑐𝑜𝑢𝑝𝑙𝑒𝑑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𝑙𝑖𝑑𝑎𝑟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𝐼𝑀𝑈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𝛫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nor/>
                                </m:r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𝑙𝑖𝑑𝑎𝑟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CN" alt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𝛷</m:t>
                                                  </m:r>
                                                </m:e>
                                                <m:sub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zh-CN" altLang="en-US" sz="140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</m:d>
                                      <m:r>
                                        <a:rPr lang="zh-CN" altLang="en-US" sz="1400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𝛫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𝐼𝑀𝑈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𝛪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zh-CN" altLang="en-US" sz="140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  <m:r>
                                        <a:rPr lang="zh-CN" altLang="en-US" sz="14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d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" y="3268047"/>
                <a:ext cx="8380536" cy="679160"/>
              </a:xfrm>
              <a:prstGeom prst="rect">
                <a:avLst/>
              </a:prstGeom>
              <a:blipFill rotWithShape="0">
                <a:blip r:embed="rId5"/>
                <a:stretch>
                  <a:fillRect t="-104464" b="-140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1187" y="3896726"/>
            <a:ext cx="31809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误差项求解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11188" y="4471628"/>
                <a:ext cx="5040932" cy="1202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200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zh-CN" altLang="en-US" sz="12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2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zh-CN" altLang="en-US" sz="12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200" b="1" i="0">
                                          <a:latin typeface="Cambria Math" panose="02040503050406030204" pitchFamily="18" charset="0"/>
                                        </a:rPr>
                                        <m:t>𝛉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zh-CN" altLang="en-US" sz="12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2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zh-CN" altLang="en-US" sz="1200" b="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2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b>
                                  </m:sSub>
                                </m:e>
                              </m:mr>
                            </m:m>
                            <m:r>
                              <m:rPr>
                                <m:nor/>
                              </m:rP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CN" altLang="en-US" sz="12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2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2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2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2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2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2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2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zh-CN" altLang="en-US" sz="1200" b="0" i="0"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zh-CN" altLang="en-US" sz="12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sz="12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2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2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sz="1200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sz="1200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sz="12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sz="12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zh-CN" altLang="en-US" sz="1200" b="0" i="0"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zh-CN" altLang="en-US" sz="1200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zh-CN" altLang="en-US" sz="1200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zh-CN" altLang="en-US" sz="1200" b="1" i="0">
                                          <a:latin typeface="Cambria Math" panose="02040503050406030204" pitchFamily="18" charset="0"/>
                                        </a:rPr>
                                        <m:t>𝛉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b="1" i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1200" b="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200" b="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200" b="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200" b="1" i="0">
                                              <a:latin typeface="Cambria Math" panose="02040503050406030204" pitchFamily="18" charset="0"/>
                                            </a:rPr>
                                            <m:t>𝐧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200" b="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200" b="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zh-CN" altLang="en-US" sz="1200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zh-CN" altLang="en-US" sz="1200" b="1" i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4471628"/>
                <a:ext cx="5040932" cy="12023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-210186" y="5741079"/>
                <a:ext cx="6480720" cy="298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  <m:sSup>
                        <m:sSup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12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0186" y="5741079"/>
                <a:ext cx="6480720" cy="298030"/>
              </a:xfrm>
              <a:prstGeom prst="rect">
                <a:avLst/>
              </a:prstGeom>
              <a:blipFill rotWithShape="0"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755576" y="6089193"/>
                <a:ext cx="2524474" cy="306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12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6089193"/>
                <a:ext cx="2524474" cy="30630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5802650" y="3896725"/>
            <a:ext cx="31809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求解器配置：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53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激光雷达</a:t>
            </a:r>
            <a:r>
              <a:rPr lang="en-US" altLang="zh-CN" dirty="0"/>
              <a:t>/</a:t>
            </a:r>
            <a:r>
              <a:rPr lang="zh-CN" altLang="en-US" dirty="0"/>
              <a:t>惯导紧耦合</a:t>
            </a:r>
            <a:r>
              <a:rPr lang="zh-CN" altLang="en-US" dirty="0" smtClean="0"/>
              <a:t>定位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帧间惯导推算补偿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83341" y="3611934"/>
                <a:ext cx="4595745" cy="1374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200" b="1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2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2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zh-CN" altLang="en-US" sz="12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zh-CN" altLang="en-US" sz="1200" b="1" i="0">
                                <a:latin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sSup>
                              <m:sSup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zh-CN" altLang="en-US" sz="12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∬"/>
                                <m:limLoc m:val="subSup"/>
                                <m:supHide m:val="on"/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2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2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2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nary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zh-CN" altLang="en-US" sz="12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2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1200" b="1" i="0">
                                <a:latin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limLoc m:val="subSup"/>
                                <m:grow m:val="on"/>
                                <m:supHide m:val="on"/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2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2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2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nary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2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⊗</m:t>
                            </m:r>
                            <m:nary>
                              <m:naryPr>
                                <m:limLoc m:val="subSup"/>
                                <m:grow m:val="on"/>
                                <m:supHide m:val="on"/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zh-CN" altLang="en-US" sz="1200" b="0" i="0">
                                        <a:latin typeface="Cambria Math" panose="02040503050406030204" pitchFamily="18" charset="0"/>
                                      </a:rPr>
                                      <m:t>∈[</m:t>
                                    </m:r>
                                    <m:sSub>
                                      <m:sSubPr>
                                        <m:ctrlP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zh-CN" altLang="en-US" sz="1200" b="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1200" b="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1200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f>
                                  <m:fPr>
                                    <m:ctrlP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2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sz="12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zh-CN" altLang="en-US" sz="1200" b="1" i="0">
                                <a:latin typeface="Cambria Math" panose="02040503050406030204" pitchFamily="18" charset="0"/>
                              </a:rPr>
                              <m:t>𝛀</m:t>
                            </m:r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b>
                                <m: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1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  <m:sub>
                                <m: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zh-CN" altLang="en-US" sz="12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200" b="1" i="0">
                                    <a:latin typeface="Cambria Math" panose="02040503050406030204" pitchFamily="18" charset="0"/>
                                  </a:rPr>
                                  <m:t>𝐪</m:t>
                                </m:r>
                              </m:e>
                              <m:sub>
                                <m:r>
                                  <a:rPr lang="zh-CN" altLang="en-US" sz="12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12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zh-CN" altLang="en-US" sz="1200" b="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41" y="3611934"/>
                <a:ext cx="4595745" cy="13748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588740" y="1572250"/>
            <a:ext cx="5184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激光、惯导数据时间对准，激光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惯导联合初始化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紧耦合优化，获取优化后的当前帧位姿各帧位姿与惯导偏置状态为起始位姿。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惯导队列队首数据时间戳判断。若大于激光时间，进入循环：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惯导位姿推算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位姿更新，压出队首数据，发布更新数据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0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4172852" y="855113"/>
            <a:ext cx="798295" cy="34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目  录</a:t>
            </a:r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xmlns="" id="{3A514487-8D0A-4A89-8D90-0636E49B5AB1}"/>
              </a:ext>
            </a:extLst>
          </p:cNvPr>
          <p:cNvSpPr txBox="1"/>
          <p:nvPr/>
        </p:nvSpPr>
        <p:spPr>
          <a:xfrm>
            <a:off x="3059832" y="1412776"/>
            <a:ext cx="5570606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引言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惯导位姿推算与惯导预积分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激光里程计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激光雷达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惯导紧耦合定位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实车试验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47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实车试验平台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4495570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的通讯架构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173" y="4769771"/>
            <a:ext cx="5644299" cy="1539549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1599786" y="1379634"/>
            <a:ext cx="6376476" cy="2856039"/>
            <a:chOff x="920381" y="1132162"/>
            <a:chExt cx="8103205" cy="3629445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6659591" y="4271313"/>
              <a:ext cx="2353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Xsens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MTi-30 AHRS</a:t>
              </a:r>
              <a:endParaRPr kumimoji="1" lang="en-US" altLang="zh-CN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920381" y="1132162"/>
              <a:ext cx="8103205" cy="3629445"/>
              <a:chOff x="920381" y="1132162"/>
              <a:chExt cx="8103205" cy="3629445"/>
            </a:xfrm>
          </p:grpSpPr>
          <p:pic>
            <p:nvPicPr>
              <p:cNvPr id="17" name="图片 16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2724" y="1675622"/>
                <a:ext cx="3754755" cy="2865120"/>
              </a:xfrm>
              <a:prstGeom prst="rect">
                <a:avLst/>
              </a:prstGeom>
              <a:noFill/>
            </p:spPr>
          </p:pic>
          <p:pic>
            <p:nvPicPr>
              <p:cNvPr id="18" name="图片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0287" y="3489867"/>
                <a:ext cx="1112157" cy="771544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/>
              <p:nvPr/>
            </p:nvPicPr>
            <p:blipFill rotWithShape="1">
              <a:blip r:embed="rId6"/>
              <a:srcRect l="14874" r="23261" b="22314"/>
              <a:stretch/>
            </p:blipFill>
            <p:spPr>
              <a:xfrm>
                <a:off x="6772737" y="1132162"/>
                <a:ext cx="947258" cy="95774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6403" y="2511142"/>
                <a:ext cx="1159088" cy="1152147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2992" y="3709423"/>
                <a:ext cx="735132" cy="916252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0381" y="1455223"/>
                <a:ext cx="1311132" cy="786679"/>
              </a:xfrm>
              <a:prstGeom prst="rect">
                <a:avLst/>
              </a:prstGeom>
            </p:spPr>
          </p:pic>
          <p:cxnSp>
            <p:nvCxnSpPr>
              <p:cNvPr id="31" name="直接箭头连接符 30"/>
              <p:cNvCxnSpPr>
                <a:endCxn id="19" idx="1"/>
              </p:cNvCxnSpPr>
              <p:nvPr/>
            </p:nvCxnSpPr>
            <p:spPr bwMode="auto">
              <a:xfrm flipV="1">
                <a:off x="5004048" y="1611032"/>
                <a:ext cx="1768689" cy="377808"/>
              </a:xfrm>
              <a:prstGeom prst="straightConnector1">
                <a:avLst/>
              </a:prstGeom>
              <a:ln>
                <a:solidFill>
                  <a:schemeClr val="accent6">
                    <a:alpha val="50000"/>
                  </a:schemeClr>
                </a:solidFill>
                <a:headEnd type="none" w="med" len="med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/>
            </p:nvCxnSpPr>
            <p:spPr bwMode="auto">
              <a:xfrm>
                <a:off x="4823557" y="2709862"/>
                <a:ext cx="1949180" cy="890746"/>
              </a:xfrm>
              <a:prstGeom prst="straightConnector1">
                <a:avLst/>
              </a:prstGeom>
              <a:ln>
                <a:solidFill>
                  <a:schemeClr val="accent6">
                    <a:alpha val="50000"/>
                  </a:schemeClr>
                </a:solidFill>
                <a:headEnd type="none" w="med" len="med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 bwMode="auto">
              <a:xfrm flipH="1" flipV="1">
                <a:off x="2195736" y="1879586"/>
                <a:ext cx="2448272" cy="725285"/>
              </a:xfrm>
              <a:prstGeom prst="straightConnector1">
                <a:avLst/>
              </a:prstGeom>
              <a:ln>
                <a:solidFill>
                  <a:schemeClr val="accent6">
                    <a:alpha val="50000"/>
                  </a:schemeClr>
                </a:solidFill>
                <a:headEnd type="none" w="med" len="med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/>
              <p:nvPr/>
            </p:nvCxnSpPr>
            <p:spPr bwMode="auto">
              <a:xfrm flipH="1">
                <a:off x="2123729" y="2709862"/>
                <a:ext cx="2520279" cy="1034241"/>
              </a:xfrm>
              <a:prstGeom prst="straightConnector1">
                <a:avLst/>
              </a:prstGeom>
              <a:ln>
                <a:solidFill>
                  <a:schemeClr val="accent6">
                    <a:alpha val="50000"/>
                  </a:schemeClr>
                </a:solidFill>
                <a:headEnd type="none" w="med" len="med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xmlns="" id="{8FDFFE01-AF7F-41F8-87A0-F5BE2EB237F4}"/>
                  </a:ext>
                </a:extLst>
              </p:cNvPr>
              <p:cNvSpPr txBox="1"/>
              <p:nvPr/>
            </p:nvSpPr>
            <p:spPr>
              <a:xfrm>
                <a:off x="6670307" y="2031757"/>
                <a:ext cx="23532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Velodyne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VLP-16</a:t>
                </a:r>
                <a:endParaRPr kumimoji="1" lang="en-US" altLang="zh-CN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xmlns="" id="{8FDFFE01-AF7F-41F8-87A0-F5BE2EB237F4}"/>
                  </a:ext>
                </a:extLst>
              </p:cNvPr>
              <p:cNvSpPr txBox="1"/>
              <p:nvPr/>
            </p:nvSpPr>
            <p:spPr>
              <a:xfrm>
                <a:off x="1306255" y="2217884"/>
                <a:ext cx="11408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RT3000</a:t>
                </a:r>
                <a:endParaRPr kumimoji="1" lang="en-US" altLang="zh-CN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xmlns="" id="{8FDFFE01-AF7F-41F8-87A0-F5BE2EB237F4}"/>
                  </a:ext>
                </a:extLst>
              </p:cNvPr>
              <p:cNvSpPr txBox="1"/>
              <p:nvPr/>
            </p:nvSpPr>
            <p:spPr>
              <a:xfrm>
                <a:off x="1007008" y="4484608"/>
                <a:ext cx="1300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IMU-KVH1750</a:t>
                </a:r>
                <a:endParaRPr kumimoji="1" lang="en-US" altLang="zh-CN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xmlns="" id="{8FDFFE01-AF7F-41F8-87A0-F5BE2EB237F4}"/>
                  </a:ext>
                </a:extLst>
              </p:cNvPr>
              <p:cNvSpPr txBox="1"/>
              <p:nvPr/>
            </p:nvSpPr>
            <p:spPr>
              <a:xfrm>
                <a:off x="1034582" y="3445473"/>
                <a:ext cx="1300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Novatel Span</a:t>
                </a:r>
                <a:endParaRPr kumimoji="1" lang="en-US" altLang="zh-CN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39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实车试验平台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4495570"/>
            <a:ext cx="239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工况设置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599786" y="1379634"/>
            <a:ext cx="6376476" cy="2856039"/>
            <a:chOff x="920381" y="1132162"/>
            <a:chExt cx="8103205" cy="3629445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xmlns="" id="{8FDFFE01-AF7F-41F8-87A0-F5BE2EB237F4}"/>
                </a:ext>
              </a:extLst>
            </p:cNvPr>
            <p:cNvSpPr txBox="1"/>
            <p:nvPr/>
          </p:nvSpPr>
          <p:spPr>
            <a:xfrm>
              <a:off x="6659591" y="4271313"/>
              <a:ext cx="2353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Xsens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MTi-30 AHRS</a:t>
              </a:r>
              <a:endParaRPr kumimoji="1" lang="en-US" altLang="zh-CN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920381" y="1132162"/>
              <a:ext cx="8103205" cy="3629445"/>
              <a:chOff x="920381" y="1132162"/>
              <a:chExt cx="8103205" cy="3629445"/>
            </a:xfrm>
          </p:grpSpPr>
          <p:pic>
            <p:nvPicPr>
              <p:cNvPr id="17" name="图片 16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2724" y="1675622"/>
                <a:ext cx="3754755" cy="2865120"/>
              </a:xfrm>
              <a:prstGeom prst="rect">
                <a:avLst/>
              </a:prstGeom>
              <a:noFill/>
            </p:spPr>
          </p:pic>
          <p:pic>
            <p:nvPicPr>
              <p:cNvPr id="18" name="图片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0287" y="3489867"/>
                <a:ext cx="1112157" cy="771544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/>
              <p:nvPr/>
            </p:nvPicPr>
            <p:blipFill rotWithShape="1">
              <a:blip r:embed="rId5"/>
              <a:srcRect l="14874" r="23261" b="22314"/>
              <a:stretch/>
            </p:blipFill>
            <p:spPr>
              <a:xfrm>
                <a:off x="6772737" y="1132162"/>
                <a:ext cx="947258" cy="95774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403" y="2511142"/>
                <a:ext cx="1159088" cy="1152147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2992" y="3709423"/>
                <a:ext cx="735132" cy="916252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0381" y="1455223"/>
                <a:ext cx="1311132" cy="786679"/>
              </a:xfrm>
              <a:prstGeom prst="rect">
                <a:avLst/>
              </a:prstGeom>
            </p:spPr>
          </p:pic>
          <p:cxnSp>
            <p:nvCxnSpPr>
              <p:cNvPr id="31" name="直接箭头连接符 30"/>
              <p:cNvCxnSpPr>
                <a:endCxn id="19" idx="1"/>
              </p:cNvCxnSpPr>
              <p:nvPr/>
            </p:nvCxnSpPr>
            <p:spPr bwMode="auto">
              <a:xfrm flipV="1">
                <a:off x="5004048" y="1611032"/>
                <a:ext cx="1768689" cy="377808"/>
              </a:xfrm>
              <a:prstGeom prst="straightConnector1">
                <a:avLst/>
              </a:prstGeom>
              <a:ln>
                <a:solidFill>
                  <a:schemeClr val="accent6">
                    <a:alpha val="50000"/>
                  </a:schemeClr>
                </a:solidFill>
                <a:headEnd type="none" w="med" len="med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/>
            </p:nvCxnSpPr>
            <p:spPr bwMode="auto">
              <a:xfrm>
                <a:off x="4823557" y="2709862"/>
                <a:ext cx="1949180" cy="890746"/>
              </a:xfrm>
              <a:prstGeom prst="straightConnector1">
                <a:avLst/>
              </a:prstGeom>
              <a:ln>
                <a:solidFill>
                  <a:schemeClr val="accent6">
                    <a:alpha val="50000"/>
                  </a:schemeClr>
                </a:solidFill>
                <a:headEnd type="none" w="med" len="med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 bwMode="auto">
              <a:xfrm flipH="1" flipV="1">
                <a:off x="2195736" y="1879586"/>
                <a:ext cx="2448272" cy="725285"/>
              </a:xfrm>
              <a:prstGeom prst="straightConnector1">
                <a:avLst/>
              </a:prstGeom>
              <a:ln>
                <a:solidFill>
                  <a:schemeClr val="accent6">
                    <a:alpha val="50000"/>
                  </a:schemeClr>
                </a:solidFill>
                <a:headEnd type="none" w="med" len="med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/>
              <p:nvPr/>
            </p:nvCxnSpPr>
            <p:spPr bwMode="auto">
              <a:xfrm flipH="1">
                <a:off x="2123729" y="2709862"/>
                <a:ext cx="2520279" cy="1034241"/>
              </a:xfrm>
              <a:prstGeom prst="straightConnector1">
                <a:avLst/>
              </a:prstGeom>
              <a:ln>
                <a:solidFill>
                  <a:schemeClr val="accent6">
                    <a:alpha val="50000"/>
                  </a:schemeClr>
                </a:solidFill>
                <a:headEnd type="none" w="med" len="med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xmlns="" id="{8FDFFE01-AF7F-41F8-87A0-F5BE2EB237F4}"/>
                  </a:ext>
                </a:extLst>
              </p:cNvPr>
              <p:cNvSpPr txBox="1"/>
              <p:nvPr/>
            </p:nvSpPr>
            <p:spPr>
              <a:xfrm>
                <a:off x="6670307" y="2031757"/>
                <a:ext cx="23532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Velodyne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VLP-16</a:t>
                </a:r>
                <a:endParaRPr kumimoji="1" lang="en-US" altLang="zh-CN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xmlns="" id="{8FDFFE01-AF7F-41F8-87A0-F5BE2EB237F4}"/>
                  </a:ext>
                </a:extLst>
              </p:cNvPr>
              <p:cNvSpPr txBox="1"/>
              <p:nvPr/>
            </p:nvSpPr>
            <p:spPr>
              <a:xfrm>
                <a:off x="1306255" y="2217884"/>
                <a:ext cx="11408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RT3000</a:t>
                </a:r>
                <a:endParaRPr kumimoji="1" lang="en-US" altLang="zh-CN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xmlns="" id="{8FDFFE01-AF7F-41F8-87A0-F5BE2EB237F4}"/>
                  </a:ext>
                </a:extLst>
              </p:cNvPr>
              <p:cNvSpPr txBox="1"/>
              <p:nvPr/>
            </p:nvSpPr>
            <p:spPr>
              <a:xfrm>
                <a:off x="1007008" y="4484608"/>
                <a:ext cx="1300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IMU-KVH1750</a:t>
                </a:r>
                <a:endParaRPr kumimoji="1" lang="en-US" altLang="zh-CN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xmlns="" id="{8FDFFE01-AF7F-41F8-87A0-F5BE2EB237F4}"/>
                  </a:ext>
                </a:extLst>
              </p:cNvPr>
              <p:cNvSpPr txBox="1"/>
              <p:nvPr/>
            </p:nvSpPr>
            <p:spPr>
              <a:xfrm>
                <a:off x="1034582" y="3445473"/>
                <a:ext cx="1300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Novatel Span</a:t>
                </a:r>
                <a:endParaRPr kumimoji="1" lang="en-US" altLang="zh-CN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1835696" y="4581128"/>
            <a:ext cx="51849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地下工况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地下低速、不同行驶距离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地下高速、复杂驾驶工况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846594" y="4581128"/>
            <a:ext cx="51849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地上低速、不同行驶距离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地上高速、不同行驶距离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地上高速、环境特征较少工况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地上高速、剧烈驾驶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4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试验一：地下车库低速单圈绕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 descr="F:\Autonomous Car\毕设\毕设数据\地下\0115\地下一圈\all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4" y="2624738"/>
            <a:ext cx="5278120" cy="396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 descr="F:\Autonomous Car\毕设\毕设数据\地下\0115\地下一圈\d1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258" y="4776549"/>
            <a:ext cx="2463165" cy="210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35" descr="F:\Autonomous Car\毕设\毕设数据\地下\0115\地下一圈\d2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259" y="2616309"/>
            <a:ext cx="2463165" cy="2108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箭头连接符 5"/>
          <p:cNvCxnSpPr/>
          <p:nvPr/>
        </p:nvCxnSpPr>
        <p:spPr bwMode="auto">
          <a:xfrm flipV="1">
            <a:off x="4788024" y="3212976"/>
            <a:ext cx="993219" cy="21602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 bwMode="auto">
          <a:xfrm>
            <a:off x="1316747" y="5288979"/>
            <a:ext cx="4464496" cy="625382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工况设置：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以较低车速行驶（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6km/h -8km/h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），绕车库一周。要求驾驶过程尽可能平顺，尽可能回到起点同一位置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26194" y="1919793"/>
            <a:ext cx="20741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80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试验一：地下车库低速单圈绕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工况设置：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以较低车速行驶（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6km/h -8km/h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），绕车库一周。要求驾驶过程尽可能平顺，尽可能回到起点同一位置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26194" y="1919793"/>
            <a:ext cx="20741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H:\data\建图\0115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3576831" cy="255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H:\data\0115\loa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035178"/>
            <a:ext cx="3785783" cy="26466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1907704" y="5678043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LI-LOAM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523233" y="5664426"/>
            <a:ext cx="108012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68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F:\Autonomous Car\毕设\毕设数据\地下\0115\多圈\地下多圈\d3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39" y="5248782"/>
            <a:ext cx="1860407" cy="15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F:\Autonomous Car\毕设\毕设数据\地下\0115\多圈\地下多圈\all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4" y="2728198"/>
            <a:ext cx="5322570" cy="39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试验二：</a:t>
            </a:r>
            <a:r>
              <a:rPr kumimoji="1"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地下车库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低速多圈</a:t>
            </a:r>
            <a:r>
              <a:rPr kumimoji="1"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>
            <a:endCxn id="15" idx="1"/>
          </p:cNvCxnSpPr>
          <p:nvPr/>
        </p:nvCxnSpPr>
        <p:spPr bwMode="auto">
          <a:xfrm flipV="1">
            <a:off x="3275856" y="3366114"/>
            <a:ext cx="2008777" cy="32032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 bwMode="auto">
          <a:xfrm>
            <a:off x="1187624" y="5581603"/>
            <a:ext cx="4255380" cy="46349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工况设置：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以较低车速行驶（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6km/h -8km/h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），绕车库多圈绕环行驶。要求驾驶时过程尽可能平顺，尽可能每圈路径相同，尽可能回到起点同一位置。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14982" y="1834733"/>
            <a:ext cx="2074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各圈误差：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0.2m</a:t>
            </a: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F:\Autonomous Car\毕设\毕设数据\地下\0115\多圈\地下多圈\d4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633" y="2541219"/>
            <a:ext cx="1935648" cy="164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F:\Autonomous Car\毕设\毕设数据\地下\0115\多圈\地下多圈\d2.em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876" y="3788768"/>
            <a:ext cx="1967050" cy="16839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直接箭头连接符 19"/>
          <p:cNvCxnSpPr>
            <a:endCxn id="16" idx="1"/>
          </p:cNvCxnSpPr>
          <p:nvPr/>
        </p:nvCxnSpPr>
        <p:spPr bwMode="auto">
          <a:xfrm flipV="1">
            <a:off x="4741124" y="4630725"/>
            <a:ext cx="2327752" cy="347707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5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引言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激光</a:t>
            </a:r>
            <a:r>
              <a:rPr lang="en-US" altLang="zh-CN" b="1" dirty="0" smtClean="0">
                <a:cs typeface="+mn-cs"/>
              </a:rPr>
              <a:t>SLAM</a:t>
            </a:r>
            <a:r>
              <a:rPr lang="zh-CN" altLang="en-US" b="1" dirty="0" smtClean="0">
                <a:cs typeface="+mn-cs"/>
              </a:rPr>
              <a:t>主流方案</a:t>
            </a:r>
            <a:endParaRPr lang="zh-CN" altLang="en-US" b="1" dirty="0"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1188" y="1381882"/>
            <a:ext cx="118737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600" dirty="0" err="1" smtClean="0"/>
              <a:t>gmapping</a:t>
            </a:r>
            <a:r>
              <a:rPr lang="zh-CN" altLang="zh-CN" sz="1600" dirty="0"/>
              <a:t>、</a:t>
            </a:r>
            <a:r>
              <a:rPr lang="en-US" altLang="zh-CN" sz="1600" dirty="0"/>
              <a:t> hector-slam</a:t>
            </a:r>
            <a:r>
              <a:rPr lang="zh-CN" altLang="zh-CN" sz="1600" dirty="0"/>
              <a:t>、</a:t>
            </a:r>
            <a:r>
              <a:rPr lang="en-US" altLang="zh-CN" sz="1600" dirty="0" err="1" smtClean="0"/>
              <a:t>cartogrpher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DLO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kumimoji="1"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基于语义的方法：</a:t>
            </a:r>
            <a:r>
              <a:rPr lang="en-US" altLang="zh-CN" dirty="0"/>
              <a:t> </a:t>
            </a:r>
            <a:r>
              <a:rPr lang="en-US" altLang="zh-CN" sz="1600" dirty="0" err="1" smtClean="0"/>
              <a:t>SegMatch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3D Match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基于特征的方法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/>
              <a:t> </a:t>
            </a:r>
            <a:r>
              <a:rPr lang="en-US" altLang="zh-CN" sz="1600" dirty="0" smtClean="0">
                <a:solidFill>
                  <a:srgbClr val="0070C0"/>
                </a:solidFill>
              </a:rPr>
              <a:t>LOAM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>
                <a:solidFill>
                  <a:srgbClr val="0070C0"/>
                </a:solidFill>
              </a:rPr>
              <a:t>LeGO</a:t>
            </a:r>
            <a:r>
              <a:rPr lang="en-US" altLang="zh-CN" sz="1600" dirty="0" smtClean="0">
                <a:solidFill>
                  <a:srgbClr val="0070C0"/>
                </a:solidFill>
              </a:rPr>
              <a:t>-LOAM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IMLS-SLAM</a:t>
            </a:r>
            <a:r>
              <a:rPr lang="zh-CN" altLang="en-US" sz="1600" dirty="0"/>
              <a:t>、</a:t>
            </a:r>
            <a:r>
              <a:rPr lang="en-US" altLang="zh-CN" sz="1600" dirty="0" err="1" smtClean="0"/>
              <a:t>Velodyne</a:t>
            </a:r>
            <a:r>
              <a:rPr lang="en-US" altLang="zh-CN" sz="1600" dirty="0" smtClean="0"/>
              <a:t>-SLAM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PCE-SLAM</a:t>
            </a:r>
            <a:endParaRPr kumimoji="1"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085" y="3978935"/>
            <a:ext cx="3508971" cy="8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 rotWithShape="1">
          <a:blip r:embed="rId4"/>
          <a:srcRect l="930"/>
          <a:stretch/>
        </p:blipFill>
        <p:spPr bwMode="auto">
          <a:xfrm>
            <a:off x="6444208" y="3612079"/>
            <a:ext cx="2081013" cy="1276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0079" y="4097063"/>
            <a:ext cx="1637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LOAM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971457" y="4096395"/>
            <a:ext cx="1637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LeGO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-LOAM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0079" y="5329201"/>
            <a:ext cx="1637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</a:rPr>
              <a:t>Velodyne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-SLAM 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6" b="6885"/>
          <a:stretch>
            <a:fillRect/>
          </a:stretch>
        </p:blipFill>
        <p:spPr bwMode="auto">
          <a:xfrm>
            <a:off x="2123728" y="4941059"/>
            <a:ext cx="1982732" cy="165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r="2612"/>
          <a:stretch/>
        </p:blipFill>
        <p:spPr bwMode="auto">
          <a:xfrm>
            <a:off x="6071265" y="5157192"/>
            <a:ext cx="2989921" cy="14373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980665" y="5329201"/>
            <a:ext cx="1637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</a:rPr>
              <a:t>PCE-SLAM 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810" y="1841822"/>
            <a:ext cx="3878376" cy="974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26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F:\Autonomous Car\毕设\毕设数据\地下\0115\8字\8字\8字1\all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27" y="2592349"/>
            <a:ext cx="5278120" cy="396049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试验三：地下车库高速</a:t>
            </a:r>
            <a:r>
              <a:rPr kumimoji="1"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字绕环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 bwMode="auto">
          <a:xfrm>
            <a:off x="4280244" y="5157192"/>
            <a:ext cx="1162760" cy="887902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工况设置：不限制车速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行驶（实际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10km/h-20km/h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字绕环为路径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，设置较多旋转工况，测试算法性能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14982" y="1834733"/>
            <a:ext cx="20741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 bwMode="auto">
          <a:xfrm flipV="1">
            <a:off x="4280244" y="4024688"/>
            <a:ext cx="1302891" cy="1006129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图片 20" descr="F:\Autonomous Car\毕设\毕设数据\地下\0115\8字\8字\8字1\d1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42" y="4572596"/>
            <a:ext cx="2519045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 descr="F:\Autonomous Car\毕设\毕设数据\地下\0115\多圈\0122\d1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349" y="2566113"/>
            <a:ext cx="2519045" cy="2156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F:\Autonomous Car\毕设\毕设数据\地下\0115\8字\8字\8字1\all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27" y="2592349"/>
            <a:ext cx="5278120" cy="396049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试验三：地下车库高速</a:t>
            </a:r>
            <a:r>
              <a:rPr kumimoji="1"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字绕环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工况设置：不限制车速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行驶（实际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10km/h-20km/h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字绕环为路径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，设置较多旋转工况，测试算法性能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14982" y="1834733"/>
            <a:ext cx="20741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57" y="3246716"/>
            <a:ext cx="4011295" cy="2651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69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地下工况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试验三：地下车库高速</a:t>
            </a:r>
            <a:r>
              <a:rPr kumimoji="1"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字绕环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工况设置：不限制车速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行驶（实际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10km/h-20km/h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字绕环为路径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，设置较多旋转工况，测试算法性能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14982" y="1834733"/>
            <a:ext cx="20741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802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试验四：</a:t>
            </a:r>
            <a:r>
              <a:rPr kumimoji="1" lang="zh-CN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低速小圈单圈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设置：场地绕行一周里程约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。试验车速为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10km/h-15km/h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。试验场地较空旷，以大型建筑为主，道路距建筑有一定距离。要求试验过程尽可能驾驶平稳，基本回到同一起点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14982" y="1834733"/>
            <a:ext cx="20741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56111"/>
            <a:ext cx="3058235" cy="2958780"/>
          </a:xfrm>
          <a:prstGeom prst="rect">
            <a:avLst/>
          </a:prstGeom>
        </p:spPr>
      </p:pic>
      <p:pic>
        <p:nvPicPr>
          <p:cNvPr id="32" name="图片 31" descr="H:\data\建图\0450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76"/>
          <a:stretch/>
        </p:blipFill>
        <p:spPr bwMode="auto">
          <a:xfrm rot="10800000">
            <a:off x="4788024" y="3139111"/>
            <a:ext cx="3600401" cy="3192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94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F:\Autonomous Car\毕设\毕设数据\地上\0626室外一圈慢\06264ol\all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905782"/>
            <a:ext cx="5278120" cy="395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试验四：</a:t>
            </a:r>
            <a:r>
              <a:rPr kumimoji="1" lang="zh-CN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低速小圈单圈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设置：场地绕行一周里程约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。试验车速为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10km/h-15km/h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。试验场地较空旷，以大型建筑为主，道路距建筑有一定距离。要求试验过程尽可能驾驶平稳，基本回到同一起点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14982" y="1834733"/>
            <a:ext cx="20741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F:\Autonomous Car\毕设\毕设数据\地上\0626室外一圈慢\06264ol\d1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67" y="4605391"/>
            <a:ext cx="2511425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F:\Autonomous Car\毕设\毕设数据\地上\0626室外一圈慢\06264ol\d2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68" y="2448931"/>
            <a:ext cx="2511425" cy="21564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直接箭头连接符 13"/>
          <p:cNvCxnSpPr/>
          <p:nvPr/>
        </p:nvCxnSpPr>
        <p:spPr bwMode="auto">
          <a:xfrm flipV="1">
            <a:off x="4107969" y="3434429"/>
            <a:ext cx="1552380" cy="419988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 bwMode="auto">
          <a:xfrm>
            <a:off x="1214975" y="5577180"/>
            <a:ext cx="4445374" cy="10644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64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F:\Autonomous Car\毕设\毕设数据\地上\0626室外一圈慢\06264ol\yaw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906" y="4867893"/>
            <a:ext cx="4307210" cy="199010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试验四：</a:t>
            </a:r>
            <a:r>
              <a:rPr kumimoji="1" lang="zh-CN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低速小圈单圈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设置：场地绕行一周里程约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。试验车速为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10km/h-15km/h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。试验场地较空旷，以大型建筑为主，道路距建筑有一定距离。要求试验过程尽可能驾驶平稳，基本回到同一起点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5940152" y="1732638"/>
            <a:ext cx="28367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横向误差：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0.5m~0.5m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-0.2m~0.5m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航向角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误差：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 3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F:\Autonomous Car\毕设\毕设数据\地上\0626室外一圈慢\06264ol\x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0363"/>
            <a:ext cx="4351181" cy="200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 descr="F:\Autonomous Car\毕设\毕设数据\地上\0626室外一圈慢\06264ol\y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956569"/>
            <a:ext cx="4355976" cy="2004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40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F:\Autonomous Car\毕设\毕设数据\地上\0123\0025材料多圈\all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" y="2501910"/>
            <a:ext cx="5278120" cy="395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试验五：</a:t>
            </a:r>
            <a:r>
              <a:rPr kumimoji="1" lang="zh-CN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低速小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：与实验四同一场地。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车速为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10km/h-15km/h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绕行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14982" y="1834733"/>
            <a:ext cx="20741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flipV="1">
            <a:off x="2267744" y="3030557"/>
            <a:ext cx="3456384" cy="81843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 bwMode="auto">
          <a:xfrm>
            <a:off x="2047171" y="5877272"/>
            <a:ext cx="3657413" cy="10644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图片 15" descr="F:\Autonomous Car\毕设\毕设数据\地上\0123\0025材料多圈\d3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229200"/>
            <a:ext cx="1872208" cy="160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F:\Autonomous Car\毕设\毕设数据\地上\0123\0025材料多圈\d1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243938"/>
            <a:ext cx="1846330" cy="158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F:\Autonomous Car\毕设\毕设数据\地上\0123\0025材料多圈\d2.em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313" y="3753815"/>
            <a:ext cx="1806161" cy="15508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直接箭头连接符 18"/>
          <p:cNvCxnSpPr/>
          <p:nvPr/>
        </p:nvCxnSpPr>
        <p:spPr bwMode="auto">
          <a:xfrm>
            <a:off x="4170618" y="3769259"/>
            <a:ext cx="1553510" cy="415989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2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F:\Autonomous Car\毕设\毕设数据\地上\0123\0025材料多圈\yaw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744786"/>
            <a:ext cx="4667250" cy="215646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试验五：</a:t>
            </a:r>
            <a:r>
              <a:rPr kumimoji="1" lang="zh-CN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低速小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：与实验四同一场地。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车速为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10km/h-15km/h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绕行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F:\Autonomous Car\毕设\毕设数据\地上\0123\0025材料多圈\x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4" y="2709862"/>
            <a:ext cx="4667250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 descr="F:\Autonomous Car\毕设\毕设数据\地上\0123\0025材料多圈\y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15" y="2709862"/>
            <a:ext cx="4667250" cy="21564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5940152" y="1732638"/>
            <a:ext cx="28367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横向误差：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0.5m~0.5m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误差：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0m~1m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航向角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误差：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6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51490"/>
            <a:ext cx="2982868" cy="39804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试验六：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路线总长约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1km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试验车速为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10km/h-15km/h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H:\data\建图\06262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" b="6223"/>
          <a:stretch/>
        </p:blipFill>
        <p:spPr bwMode="auto">
          <a:xfrm>
            <a:off x="4788024" y="2564904"/>
            <a:ext cx="3355712" cy="3528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4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F:\Autonomous Car\毕设\毕设数据\地上\0123\5558大圈慢\all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9" y="2380286"/>
            <a:ext cx="5278120" cy="395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试验六：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路线总长约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1km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试验车速为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10km/h-15km/h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14982" y="1834733"/>
            <a:ext cx="20741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F:\Autonomous Car\毕设\毕设数据\地上\0123\5558大圈慢\d3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68" y="2492896"/>
            <a:ext cx="2511425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F:\Autonomous Car\毕设\毕设数据\地上\0123\5558大圈慢\d4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13" y="4713449"/>
            <a:ext cx="2519680" cy="21475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直接箭头连接符 17"/>
          <p:cNvCxnSpPr/>
          <p:nvPr/>
        </p:nvCxnSpPr>
        <p:spPr bwMode="auto">
          <a:xfrm flipV="1">
            <a:off x="2267744" y="3501008"/>
            <a:ext cx="3384376" cy="21602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 bwMode="auto">
          <a:xfrm>
            <a:off x="4427984" y="4649356"/>
            <a:ext cx="1360129" cy="435828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6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引言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激光</a:t>
            </a:r>
            <a:r>
              <a:rPr lang="en-US" altLang="zh-CN" b="1" dirty="0" smtClean="0">
                <a:cs typeface="+mn-cs"/>
              </a:rPr>
              <a:t>SLAM</a:t>
            </a:r>
            <a:r>
              <a:rPr lang="zh-CN" altLang="en-US" b="1" dirty="0" smtClean="0">
                <a:cs typeface="+mn-cs"/>
              </a:rPr>
              <a:t>主流方案</a:t>
            </a:r>
            <a:endParaRPr lang="zh-CN" altLang="en-US" b="1" dirty="0"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1188" y="1381882"/>
            <a:ext cx="118737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600" dirty="0" err="1" smtClean="0"/>
              <a:t>gmapping</a:t>
            </a:r>
            <a:r>
              <a:rPr lang="zh-CN" altLang="zh-CN" sz="1600" dirty="0"/>
              <a:t>、</a:t>
            </a:r>
            <a:r>
              <a:rPr lang="en-US" altLang="zh-CN" sz="1600" dirty="0"/>
              <a:t> hector-slam</a:t>
            </a:r>
            <a:r>
              <a:rPr lang="zh-CN" altLang="zh-CN" sz="1600" dirty="0"/>
              <a:t>、</a:t>
            </a:r>
            <a:r>
              <a:rPr lang="en-US" altLang="zh-CN" sz="1600" dirty="0" err="1" smtClean="0"/>
              <a:t>cartogrpher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DLO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kumimoji="1"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SLAM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基于语义的方法：</a:t>
            </a:r>
            <a:r>
              <a:rPr lang="en-US" altLang="zh-CN" dirty="0"/>
              <a:t> </a:t>
            </a:r>
            <a:r>
              <a:rPr lang="en-US" altLang="zh-CN" sz="1600" dirty="0" err="1" smtClean="0"/>
              <a:t>SegMatch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3D Match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基于特征的方法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/>
              <a:t> </a:t>
            </a:r>
            <a:r>
              <a:rPr lang="en-US" altLang="zh-CN" sz="1600" dirty="0" smtClean="0">
                <a:solidFill>
                  <a:srgbClr val="0070C0"/>
                </a:solidFill>
              </a:rPr>
              <a:t>LOAM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>
                <a:solidFill>
                  <a:srgbClr val="0070C0"/>
                </a:solidFill>
              </a:rPr>
              <a:t>LeGO</a:t>
            </a:r>
            <a:r>
              <a:rPr lang="en-US" altLang="zh-CN" sz="1600" dirty="0" smtClean="0">
                <a:solidFill>
                  <a:srgbClr val="0070C0"/>
                </a:solidFill>
              </a:rPr>
              <a:t>-LOAM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IMLS-SLAM</a:t>
            </a:r>
            <a:r>
              <a:rPr lang="zh-CN" altLang="en-US" sz="1600" dirty="0"/>
              <a:t>、</a:t>
            </a:r>
            <a:r>
              <a:rPr lang="en-US" altLang="zh-CN" sz="1600" dirty="0" err="1" smtClean="0"/>
              <a:t>Velodyne</a:t>
            </a:r>
            <a:r>
              <a:rPr lang="en-US" altLang="zh-CN" sz="1600" dirty="0" smtClean="0"/>
              <a:t>-SLAM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PCE-SLAM</a:t>
            </a:r>
            <a:endParaRPr kumimoji="1"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0079" y="4097063"/>
            <a:ext cx="1637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LOAM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971457" y="4096395"/>
            <a:ext cx="1637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LeGO</a:t>
            </a:r>
            <a:r>
              <a:rPr kumimoji="1"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-LOAM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8706" y="5033756"/>
            <a:ext cx="7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局限：</a:t>
            </a:r>
            <a:endParaRPr kumimoji="1"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1428657" y="4930857"/>
            <a:ext cx="672514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受算法原理限制，受环境特征与车辆运动状态影响较大，在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车速高、环境特征少、动态障碍物多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的工况下效果较差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085" y="3978935"/>
            <a:ext cx="3508971" cy="8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/>
          <p:cNvPicPr/>
          <p:nvPr/>
        </p:nvPicPr>
        <p:blipFill rotWithShape="1">
          <a:blip r:embed="rId4"/>
          <a:srcRect l="930"/>
          <a:stretch/>
        </p:blipFill>
        <p:spPr bwMode="auto">
          <a:xfrm>
            <a:off x="6444208" y="3612079"/>
            <a:ext cx="2081013" cy="1276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810" y="1841822"/>
            <a:ext cx="3878376" cy="974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87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F:\Autonomous Car\毕设\毕设数据\地上\0123\5558大圈慢\yaw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472696"/>
            <a:ext cx="4667250" cy="215646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试验六：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8" y="1844824"/>
            <a:ext cx="50124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路线总长约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1km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试验车速为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10km/h-15km/h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F:\Autonomous Car\毕设\毕设数据\地上\0123\5558大圈慢\x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" y="2339368"/>
            <a:ext cx="4667250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 descr="F:\Autonomous Car\毕设\毕设数据\地上\0123\5558大圈慢\y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733" y="2339368"/>
            <a:ext cx="4667250" cy="21564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5882074" y="1398316"/>
            <a:ext cx="28367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横向误差：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-1m~2m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误差：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-0.5m~1m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航向角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误差：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2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F:\Autonomous Car\毕设\毕设数据\地上\0123\材料快\all1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9" y="2492896"/>
            <a:ext cx="5278120" cy="395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试验七：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7" y="1844824"/>
            <a:ext cx="5148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：同试验六路线，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路线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总长约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1km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试验车速为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15km/h-30km/h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14982" y="1834733"/>
            <a:ext cx="20741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 flipV="1">
            <a:off x="1907704" y="3231560"/>
            <a:ext cx="3744416" cy="27685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 bwMode="auto">
          <a:xfrm>
            <a:off x="4067944" y="4432697"/>
            <a:ext cx="1720168" cy="724495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" name="图片 19" descr="F:\Autonomous Car\毕设\毕设数据\地上\0123\材料快\d12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635" y="2276237"/>
            <a:ext cx="2511425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 descr="F:\Autonomous Car\毕设\毕设数据\地上\0123\材料快\d11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635" y="4559071"/>
            <a:ext cx="2511425" cy="2156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5882074" y="1268760"/>
            <a:ext cx="28367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横向误差：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-1m~1m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误差：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-1m~1m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航向角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误差：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F:\Autonomous Car\毕设\毕设数据\地上\0123\材料快\x1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07" y="2424668"/>
            <a:ext cx="4667250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F:\Autonomous Car\毕设\毕设数据\地上\0123\材料快\y1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2424668"/>
            <a:ext cx="4667250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F:\Autonomous Car\毕设\毕设数据\地上\0123\材料快\yaw1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584" y="4441171"/>
            <a:ext cx="4667250" cy="215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试验七：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7" y="1844824"/>
            <a:ext cx="5148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：同试验六路线，</a:t>
            </a:r>
            <a:r>
              <a:rPr lang="zh-CN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路线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总长约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1km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试验车速为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15km/h-30km/h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30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F:\Autonomous Car\毕设\毕设数据\地上\0123\1130 2大圈快\d2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918" y="3850474"/>
            <a:ext cx="1802471" cy="154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F:\Autonomous Car\毕设\毕设数据\地上\0123\1130 2大圈快\all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" y="2583268"/>
            <a:ext cx="5278120" cy="395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试验八：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7" y="1844824"/>
            <a:ext cx="5148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：同试验六路线，多圈驾驶，总长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2km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，不限制车速驾驶（实际</a:t>
            </a:r>
            <a:r>
              <a:rPr lang="en-US" altLang="zh-CN" sz="1400" dirty="0"/>
              <a:t>20km/h - 40km/h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014982" y="1834733"/>
            <a:ext cx="207419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回环误差：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 flipV="1">
            <a:off x="4257826" y="3231560"/>
            <a:ext cx="1394294" cy="242029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 bwMode="auto">
          <a:xfrm>
            <a:off x="1156602" y="5854975"/>
            <a:ext cx="4351502" cy="108012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图片 15" descr="F:\Autonomous Car\毕设\毕设数据\地上\0123\1130 2大圈快\d3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1876866" cy="161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 descr="F:\Autonomous Car\毕设\毕设数据\地上\0123\1130 2大圈快\d1.em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12" y="2521763"/>
            <a:ext cx="1740874" cy="14948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直接箭头连接符 24"/>
          <p:cNvCxnSpPr/>
          <p:nvPr/>
        </p:nvCxnSpPr>
        <p:spPr bwMode="auto">
          <a:xfrm flipV="1">
            <a:off x="2411760" y="4559070"/>
            <a:ext cx="4640321" cy="1047699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2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F:\Autonomous Car\毕设\毕设数据\地上\0123\1130 2大圈快\yaw.em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80" y="4660498"/>
            <a:ext cx="4667250" cy="215646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实车</a:t>
            </a:r>
            <a:r>
              <a:rPr lang="zh-CN" altLang="en-US" dirty="0" smtClean="0"/>
              <a:t>试验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地上工况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2709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1399" y="1392744"/>
            <a:ext cx="4300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试验八：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</a:t>
            </a: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kumimoji="1" lang="zh-CN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圈绕行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39627" y="1844824"/>
            <a:ext cx="5148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工况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：同试验六路线，多圈驾驶，总长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2km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，不限制车速驾驶（实际</a:t>
            </a:r>
            <a:r>
              <a:rPr lang="en-US" altLang="zh-CN" sz="1400" dirty="0"/>
              <a:t>20km/h - 40km/h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F:\Autonomous Car\毕设\毕设数据\地上\0123\1130 2大圈快\x.em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4667250" cy="21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 descr="F:\Autonomous Car\毕设\毕设数据\地上\0123\1130 2大圈快\y.em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905" y="2532203"/>
            <a:ext cx="4667250" cy="215646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5882074" y="1431067"/>
            <a:ext cx="28367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横向误差：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-2m~0.5m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纵向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误差：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0m~2m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航向角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误差：</a:t>
            </a:r>
            <a:r>
              <a:rPr lang="en-US" altLang="zh-CN" sz="1400" dirty="0"/>
              <a:t>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°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9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4172852" y="855113"/>
            <a:ext cx="798295" cy="34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目  录</a:t>
            </a:r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xmlns="" id="{3A514487-8D0A-4A89-8D90-0636E49B5AB1}"/>
              </a:ext>
            </a:extLst>
          </p:cNvPr>
          <p:cNvSpPr txBox="1"/>
          <p:nvPr/>
        </p:nvSpPr>
        <p:spPr>
          <a:xfrm>
            <a:off x="3059832" y="1412776"/>
            <a:ext cx="5570606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引言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惯导位姿推算与惯导预积分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激光里程计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激光雷达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惯导紧耦合定位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实车试验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5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BC53D667-652F-4C8F-88E2-E5A54A9938D7}"/>
              </a:ext>
            </a:extLst>
          </p:cNvPr>
          <p:cNvSpPr/>
          <p:nvPr/>
        </p:nvSpPr>
        <p:spPr>
          <a:xfrm>
            <a:off x="1187624" y="1700808"/>
            <a:ext cx="6984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针对现有主流自动泊车规划方法中</a:t>
            </a:r>
            <a:r>
              <a:rPr lang="zh-CN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路径曲率不连续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环境适应性差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以及某些改进算法中</a:t>
            </a:r>
            <a:r>
              <a:rPr lang="zh-CN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无自适应初值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的不足，以</a:t>
            </a:r>
            <a:r>
              <a:rPr lang="en-US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Hybrid A*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算法与</a:t>
            </a:r>
            <a:r>
              <a:rPr lang="zh-CN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数值计算</a:t>
            </a:r>
            <a:r>
              <a:rPr lang="en-US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算法为两大基础，提出了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面向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库位多样的自动泊车运动规划一致性算法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Op*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C63E983-1526-4726-869F-23F381B195E1}"/>
              </a:ext>
            </a:extLst>
          </p:cNvPr>
          <p:cNvSpPr/>
          <p:nvPr/>
        </p:nvSpPr>
        <p:spPr>
          <a:xfrm>
            <a:off x="1259632" y="3211003"/>
            <a:ext cx="6840760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仿真与实车试验表明，结合车辆运动模型的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Op*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规划出来的轨迹</a:t>
            </a:r>
            <a:r>
              <a:rPr lang="zh-CN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曲率连续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环境适应性强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，且更</a:t>
            </a:r>
            <a:r>
              <a:rPr lang="zh-CN" altLang="zh-CN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符合人类驾驶习惯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163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</p:spTree>
    <p:extLst>
      <p:ext uri="{BB962C8B-B14F-4D97-AF65-F5344CB8AC3E}">
        <p14:creationId xmlns:p14="http://schemas.microsoft.com/office/powerpoint/2010/main" val="5150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3839D4B-2351-43F3-8423-8AF5627116B8}"/>
              </a:ext>
            </a:extLst>
          </p:cNvPr>
          <p:cNvSpPr/>
          <p:nvPr/>
        </p:nvSpPr>
        <p:spPr bwMode="auto">
          <a:xfrm rot="20718270">
            <a:off x="2953450" y="823182"/>
            <a:ext cx="7234360" cy="323722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5706857" y="3594747"/>
            <a:ext cx="1512168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0" dirty="0">
              <a:solidFill>
                <a:schemeClr val="bg1"/>
              </a:solidFill>
              <a:ea typeface="黑体" pitchFamily="49" charset="-122"/>
            </a:endParaRPr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2397349" y="1824732"/>
            <a:ext cx="6422689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 eaLnBrk="1" hangingPunct="1">
              <a:lnSpc>
                <a:spcPct val="130000"/>
              </a:lnSpc>
            </a:pPr>
            <a:r>
              <a:rPr lang="zh-CN" altLang="en-US" sz="6000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谢谢</a:t>
            </a:r>
            <a:endParaRPr lang="en-US" altLang="zh-CN" sz="6000" b="1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 charset="-122"/>
            </a:endParaRPr>
          </a:p>
        </p:txBody>
      </p:sp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3779912" y="5007141"/>
            <a:ext cx="5040126" cy="105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：康宇宸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科室：感知与决策研究室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9BA0AF3-67F7-4610-8863-CAB6917EFBB0}"/>
              </a:ext>
            </a:extLst>
          </p:cNvPr>
          <p:cNvSpPr txBox="1"/>
          <p:nvPr/>
        </p:nvSpPr>
        <p:spPr>
          <a:xfrm>
            <a:off x="26886" y="6453336"/>
            <a:ext cx="5483489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CLEAN ENERGY AUTOMOTIVE ENGINEERING CENTER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89F1124-0021-487E-A23A-54BD359BAE63}"/>
              </a:ext>
            </a:extLst>
          </p:cNvPr>
          <p:cNvSpPr/>
          <p:nvPr/>
        </p:nvSpPr>
        <p:spPr>
          <a:xfrm>
            <a:off x="179512" y="6143656"/>
            <a:ext cx="2262158" cy="369332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新能源汽车工程中心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16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3839D4B-2351-43F3-8423-8AF5627116B8}"/>
              </a:ext>
            </a:extLst>
          </p:cNvPr>
          <p:cNvSpPr/>
          <p:nvPr/>
        </p:nvSpPr>
        <p:spPr bwMode="auto">
          <a:xfrm rot="20718270">
            <a:off x="2953450" y="823182"/>
            <a:ext cx="7234360" cy="323722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5706857" y="3594747"/>
            <a:ext cx="1512168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2800" b="0" dirty="0">
              <a:solidFill>
                <a:schemeClr val="bg1"/>
              </a:solidFill>
              <a:ea typeface="黑体" pitchFamily="49" charset="-122"/>
            </a:endParaRPr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2397349" y="1824732"/>
            <a:ext cx="6422689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 eaLnBrk="1" hangingPunct="1">
              <a:lnSpc>
                <a:spcPct val="130000"/>
              </a:lnSpc>
            </a:pPr>
            <a:r>
              <a:rPr lang="en-US" altLang="zh-CN" sz="6000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BACK UP</a:t>
            </a:r>
          </a:p>
        </p:txBody>
      </p:sp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3779912" y="5007141"/>
            <a:ext cx="5040126" cy="105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：康宇宸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科室：感知与决策研究室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9BA0AF3-67F7-4610-8863-CAB6917EFBB0}"/>
              </a:ext>
            </a:extLst>
          </p:cNvPr>
          <p:cNvSpPr txBox="1"/>
          <p:nvPr/>
        </p:nvSpPr>
        <p:spPr>
          <a:xfrm>
            <a:off x="26886" y="6453336"/>
            <a:ext cx="5483489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CLEAN ENERGY AUTOMOTIVE ENGINEERING CENTER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89F1124-0021-487E-A23A-54BD359BAE63}"/>
              </a:ext>
            </a:extLst>
          </p:cNvPr>
          <p:cNvSpPr/>
          <p:nvPr/>
        </p:nvSpPr>
        <p:spPr>
          <a:xfrm>
            <a:off x="179512" y="6143656"/>
            <a:ext cx="2262158" cy="369332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新能源汽车工程中心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889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7" y="2060848"/>
            <a:ext cx="4320480" cy="1493536"/>
          </a:xfrm>
          <a:prstGeom prst="rect">
            <a:avLst/>
          </a:prstGeom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引言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cs typeface="+mn-cs"/>
              </a:rPr>
              <a:t>多传感器融合定位</a:t>
            </a:r>
            <a:endParaRPr lang="zh-CN" altLang="en-US" b="1" dirty="0"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1188" y="1381882"/>
            <a:ext cx="878534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松耦合：</a:t>
            </a:r>
            <a:r>
              <a:rPr kumimoji="1"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</a:t>
            </a:r>
            <a:r>
              <a:rPr kumimoji="1"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利用不同传感器得出位姿，利用滤波器等</a:t>
            </a:r>
            <a:r>
              <a:rPr kumimoji="1"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kumimoji="1"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endParaRPr kumimoji="1"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代表方法：百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度、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V-LOAM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2737368"/>
            <a:ext cx="2775594" cy="97649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611188" y="3573016"/>
            <a:ext cx="928940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利用多传感器原始数据，构建误差项，协同优化状态变量</a:t>
            </a:r>
            <a:endParaRPr kumimoji="1"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代表方法：</a:t>
            </a:r>
            <a:r>
              <a:rPr kumimoji="1"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VINS-MONO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x-none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OKVIS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x-none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ICE-BA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x-none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LIPS</a:t>
            </a: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x-none" altLang="zh-CN" sz="1600" dirty="0" smtClean="0"/>
              <a:t>LIMO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优点：原始数据层开始融合，对各传感器状态协同优化，避免了各定位方法缺陷，鲁棒性好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15" y="1985666"/>
            <a:ext cx="3878648" cy="71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/>
          <p:cNvPicPr/>
          <p:nvPr/>
        </p:nvPicPr>
        <p:blipFill>
          <a:blip r:embed="rId6"/>
          <a:stretch>
            <a:fillRect/>
          </a:stretch>
        </p:blipFill>
        <p:spPr>
          <a:xfrm>
            <a:off x="609677" y="4874059"/>
            <a:ext cx="3615760" cy="1548701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>
          <a:blip r:embed="rId7"/>
          <a:stretch>
            <a:fillRect/>
          </a:stretch>
        </p:blipFill>
        <p:spPr>
          <a:xfrm>
            <a:off x="4557855" y="4891461"/>
            <a:ext cx="4109378" cy="156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1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/>
              <a:t>启发地图生成</a:t>
            </a: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2A38B078-5D16-4D1E-A288-60026E8A2E0B}"/>
              </a:ext>
            </a:extLst>
          </p:cNvPr>
          <p:cNvSpPr/>
          <p:nvPr/>
        </p:nvSpPr>
        <p:spPr>
          <a:xfrm>
            <a:off x="631399" y="91026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惯导技术参数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844040" y="3187700"/>
          <a:ext cx="5271770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6410"/>
                <a:gridCol w="1757680"/>
                <a:gridCol w="1757680"/>
              </a:tblGrid>
              <a:tr h="0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参数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单位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数值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标准测量范围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°/s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450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初始偏置误差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°/s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0.2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运行时偏置稳定性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°/h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带宽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Hz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415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噪声密度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°/s/Hz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0.03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重力灵敏度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°/s/g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0.006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非正交性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0.05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非线性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%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0.03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50013"/>
              </p:ext>
            </p:extLst>
          </p:nvPr>
        </p:nvGraphicFramePr>
        <p:xfrm>
          <a:off x="1835696" y="5085184"/>
          <a:ext cx="5271770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6410"/>
                <a:gridCol w="1757680"/>
                <a:gridCol w="1757680"/>
              </a:tblGrid>
              <a:tr h="0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参数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单位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数值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标准测量范围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m/s</a:t>
                      </a:r>
                      <a:r>
                        <a:rPr lang="en-US" sz="1000" kern="100" baseline="300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200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初始偏置误差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m/s</a:t>
                      </a:r>
                      <a:r>
                        <a:rPr lang="en-US" sz="1000" kern="100" baseline="300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0.05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运行时偏置稳定性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μ</a:t>
                      </a:r>
                      <a:r>
                        <a:rPr lang="en-US" sz="1000" kern="100">
                          <a:effectLst/>
                        </a:rPr>
                        <a:t>g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带宽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Hz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375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噪声密度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μ</a:t>
                      </a:r>
                      <a:r>
                        <a:rPr lang="en-US" sz="1000" kern="100">
                          <a:effectLst/>
                        </a:rPr>
                        <a:t>g/Hz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60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非正交性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0.05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非线性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%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0.1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4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引言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cs typeface="+mn-cs"/>
              </a:rPr>
              <a:t>技术路线</a:t>
            </a:r>
            <a:endParaRPr lang="zh-CN" altLang="en-US" b="1" dirty="0"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71724" y="980728"/>
            <a:ext cx="950969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4553407" y="1317382"/>
            <a:ext cx="4463925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激光里程计：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接收原始点云数据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，通过点云的扫描匹配估计车辆位姿，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输出位姿初始值与匹配的特征点对信息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。该模块包括</a:t>
            </a:r>
            <a:r>
              <a:rPr kumimoji="1" lang="zh-CN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kumimoji="1" lang="zh-CN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云预处理、激光里程计、回环检测与位姿估计三</a:t>
            </a:r>
            <a:r>
              <a:rPr kumimoji="1" lang="zh-CN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kumimoji="1" lang="zh-CN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惯导位姿推算与预</a:t>
            </a: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积分：</a:t>
            </a: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实现基于</a:t>
            </a:r>
            <a:r>
              <a:rPr kumimoji="1"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惯导的位姿推算与相邻帧间的惯导预积分</a:t>
            </a: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，推导</a:t>
            </a:r>
            <a:r>
              <a:rPr kumimoji="1" lang="zh-CN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了基于惯导误差状态的状态方程与观测</a:t>
            </a:r>
            <a:r>
              <a:rPr kumimoji="1" lang="zh-CN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kumimoji="1"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惯导紧</a:t>
            </a: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耦合系统：</a:t>
            </a:r>
            <a:r>
              <a:rPr kumimoji="1" lang="zh-CN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设计了激光</a:t>
            </a:r>
            <a:r>
              <a:rPr kumimoji="1"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惯导紧耦合系统框架</a:t>
            </a:r>
            <a:r>
              <a:rPr kumimoji="1" lang="zh-CN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kumimoji="1" lang="zh-CN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kumimoji="1"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惯导时间对准、联合初始化</a:t>
            </a:r>
            <a:r>
              <a:rPr kumimoji="1" lang="zh-CN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kumimoji="1"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基于关键帧的</a:t>
            </a:r>
            <a:r>
              <a:rPr kumimoji="1" lang="zh-CN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滑窗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kumimoji="1" lang="zh-CN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kumimoji="1" lang="zh-CN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</a:t>
            </a:r>
            <a:r>
              <a:rPr kumimoji="1" lang="zh-CN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、惯导误差</a:t>
            </a:r>
            <a:r>
              <a:rPr kumimoji="1" lang="zh-CN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kumimoji="1" lang="zh-CN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kumimoji="1" lang="zh-CN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紧耦合优化框架</a:t>
            </a:r>
            <a:r>
              <a:rPr kumimoji="1" lang="zh-CN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kumimoji="1" lang="zh-CN" altLang="zh-CN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kumimoji="1" lang="zh-CN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间惯导推算</a:t>
            </a:r>
            <a:r>
              <a:rPr kumimoji="1" lang="zh-CN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补偿功能</a:t>
            </a: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输出优化后的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位姿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zh-CN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795474"/>
              </p:ext>
            </p:extLst>
          </p:nvPr>
        </p:nvGraphicFramePr>
        <p:xfrm>
          <a:off x="355069" y="1484784"/>
          <a:ext cx="4033310" cy="4915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2" name="Visio" r:id="rId3" imgW="9086742" imgH="11125251" progId="Visio.Drawing.15">
                  <p:embed/>
                </p:oleObj>
              </mc:Choice>
              <mc:Fallback>
                <p:oleObj name="Visio" r:id="rId3" imgW="9086742" imgH="11125251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069" y="1484784"/>
                        <a:ext cx="4033310" cy="49150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553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4172852" y="855113"/>
            <a:ext cx="798295" cy="34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cs typeface="+mn-cs"/>
              </a:rPr>
              <a:t>目  录</a:t>
            </a:r>
          </a:p>
        </p:txBody>
      </p:sp>
      <p:sp>
        <p:nvSpPr>
          <p:cNvPr id="3" name="文本占位符 5">
            <a:extLst>
              <a:ext uri="{FF2B5EF4-FFF2-40B4-BE49-F238E27FC236}">
                <a16:creationId xmlns:a16="http://schemas.microsoft.com/office/drawing/2014/main" xmlns="" id="{3A514487-8D0A-4A89-8D90-0636E49B5AB1}"/>
              </a:ext>
            </a:extLst>
          </p:cNvPr>
          <p:cNvSpPr txBox="1"/>
          <p:nvPr/>
        </p:nvSpPr>
        <p:spPr>
          <a:xfrm>
            <a:off x="3059832" y="1412776"/>
            <a:ext cx="5570606" cy="475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引言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惯导位姿推算与惯导预积分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激光里程计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激光雷达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惯导紧耦合定位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实车试验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73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 bwMode="auto">
          <a:xfrm>
            <a:off x="763588" y="11331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 smtClean="0">
                <a:cs typeface="+mn-cs"/>
              </a:rPr>
              <a:t>算法框架</a:t>
            </a:r>
            <a:endParaRPr lang="zh-CN" altLang="en-US" b="1" dirty="0">
              <a:cs typeface="+mn-cs"/>
            </a:endParaRPr>
          </a:p>
        </p:txBody>
      </p:sp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611188" y="348267"/>
            <a:ext cx="8424738" cy="661987"/>
          </a:xfrm>
        </p:spPr>
        <p:txBody>
          <a:bodyPr/>
          <a:lstStyle/>
          <a:p>
            <a:r>
              <a:rPr lang="zh-CN" altLang="en-US" dirty="0" smtClean="0"/>
              <a:t>惯</a:t>
            </a:r>
            <a:r>
              <a:rPr lang="zh-CN" altLang="en-US" dirty="0"/>
              <a:t>导位姿推算与惯导预积分</a:t>
            </a:r>
            <a:br>
              <a:rPr lang="zh-CN" altLang="en-US" dirty="0"/>
            </a:br>
            <a:endParaRPr lang="zh-CN" altLang="en-US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611188" y="980728"/>
            <a:ext cx="8424738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 b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en-US" b="1" dirty="0">
              <a:cs typeface="+mn-cs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3995936" y="1795115"/>
            <a:ext cx="44639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惯导位姿推算：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接收惯导原始数据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，考虑外参影响及不同坐标系间的转换，处理原始惯导数据，用于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帧间惯导推算补偿模块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kumimoji="1"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惯导误差状态估计模型：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构造惯导误差状态模型，以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位置、速度、旋转、加速度与角速度偏置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为状态量建模，推导相关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状态方程与观测方程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kumimoji="1"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惯导预积分：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以惯导帧间推算为基本原理，进行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帧间惯导预积分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，介绍预积分项的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离散求解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00"/>
              </a:lnSpc>
            </a:pP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协方差及雅各比矩阵推导：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基于误差</a:t>
            </a: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状态的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状态模型，</a:t>
            </a: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推导对应的</a:t>
            </a:r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协方差矩阵及</a:t>
            </a:r>
            <a:r>
              <a:rPr kumimoji="1"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雅各比矩阵及其迭代方式</a:t>
            </a:r>
            <a:r>
              <a:rPr kumimoji="1"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，用于后续误差项求导。</a:t>
            </a:r>
            <a:endParaRPr kumimoji="1" lang="en-US" altLang="zh-CN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8FDFFE01-AF7F-41F8-87A0-F5BE2EB237F4}"/>
              </a:ext>
            </a:extLst>
          </p:cNvPr>
          <p:cNvSpPr txBox="1"/>
          <p:nvPr/>
        </p:nvSpPr>
        <p:spPr>
          <a:xfrm>
            <a:off x="2195736" y="1002456"/>
            <a:ext cx="7705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惯导原始数据</a:t>
            </a:r>
            <a:endParaRPr kumimoji="1" lang="en-US" altLang="zh-CN" sz="16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6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r>
              <a:rPr kumimoji="1"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惯导预积分信息、惯导位姿推算信息、协方差及雅各比矩阵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4" y="1917989"/>
            <a:ext cx="3097280" cy="44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eme1">
  <a:themeElements>
    <a:clrScheme name="都市（自定义）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0070C0"/>
      </a:hlink>
      <a:folHlink>
        <a:srgbClr val="A5A5A5"/>
      </a:folHlink>
    </a:clrScheme>
    <a:fontScheme name="2_Is_pres_1_10-200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Is_pres_1_10-2002 1">
        <a:dk1>
          <a:srgbClr val="000000"/>
        </a:dk1>
        <a:lt1>
          <a:srgbClr val="FFFFFF"/>
        </a:lt1>
        <a:dk2>
          <a:srgbClr val="000000"/>
        </a:dk2>
        <a:lt2>
          <a:srgbClr val="003F56"/>
        </a:lt2>
        <a:accent1>
          <a:srgbClr val="FFFFFF"/>
        </a:accent1>
        <a:accent2>
          <a:srgbClr val="B2D2DE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A1BEC9"/>
        </a:accent6>
        <a:hlink>
          <a:srgbClr val="256885"/>
        </a:hlink>
        <a:folHlink>
          <a:srgbClr val="6CAA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s_pres_1_10-2002 2">
        <a:dk1>
          <a:srgbClr val="000000"/>
        </a:dk1>
        <a:lt1>
          <a:srgbClr val="D6CBC2"/>
        </a:lt1>
        <a:dk2>
          <a:srgbClr val="000000"/>
        </a:dk2>
        <a:lt2>
          <a:srgbClr val="09BAFF"/>
        </a:lt2>
        <a:accent1>
          <a:srgbClr val="FFFFFF"/>
        </a:accent1>
        <a:accent2>
          <a:srgbClr val="003F56"/>
        </a:accent2>
        <a:accent3>
          <a:srgbClr val="E8E2DD"/>
        </a:accent3>
        <a:accent4>
          <a:srgbClr val="000000"/>
        </a:accent4>
        <a:accent5>
          <a:srgbClr val="FFFFFF"/>
        </a:accent5>
        <a:accent6>
          <a:srgbClr val="00384D"/>
        </a:accent6>
        <a:hlink>
          <a:srgbClr val="256885"/>
        </a:hlink>
        <a:folHlink>
          <a:srgbClr val="6CAA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s_pres_1_10-2002 3">
        <a:dk1>
          <a:srgbClr val="09BAFF"/>
        </a:dk1>
        <a:lt1>
          <a:srgbClr val="FFFFFF"/>
        </a:lt1>
        <a:dk2>
          <a:srgbClr val="003F56"/>
        </a:dk2>
        <a:lt2>
          <a:srgbClr val="FFFFFF"/>
        </a:lt2>
        <a:accent1>
          <a:srgbClr val="FFFFFF"/>
        </a:accent1>
        <a:accent2>
          <a:srgbClr val="B2D2DE"/>
        </a:accent2>
        <a:accent3>
          <a:srgbClr val="AAAFB4"/>
        </a:accent3>
        <a:accent4>
          <a:srgbClr val="DADADA"/>
        </a:accent4>
        <a:accent5>
          <a:srgbClr val="FFFFFF"/>
        </a:accent5>
        <a:accent6>
          <a:srgbClr val="A1BEC9"/>
        </a:accent6>
        <a:hlink>
          <a:srgbClr val="6CAAC0"/>
        </a:hlink>
        <a:folHlink>
          <a:srgbClr val="25688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s_pres_1_10-2002 4">
        <a:dk1>
          <a:srgbClr val="FF960C"/>
        </a:dk1>
        <a:lt1>
          <a:srgbClr val="FFFFFF"/>
        </a:lt1>
        <a:dk2>
          <a:srgbClr val="003F56"/>
        </a:dk2>
        <a:lt2>
          <a:srgbClr val="FFFFFF"/>
        </a:lt2>
        <a:accent1>
          <a:srgbClr val="FFFFFF"/>
        </a:accent1>
        <a:accent2>
          <a:srgbClr val="B2D2DE"/>
        </a:accent2>
        <a:accent3>
          <a:srgbClr val="AAAFB4"/>
        </a:accent3>
        <a:accent4>
          <a:srgbClr val="DADADA"/>
        </a:accent4>
        <a:accent5>
          <a:srgbClr val="FFFFFF"/>
        </a:accent5>
        <a:accent6>
          <a:srgbClr val="A1BEC9"/>
        </a:accent6>
        <a:hlink>
          <a:srgbClr val="6CAAC0"/>
        </a:hlink>
        <a:folHlink>
          <a:srgbClr val="2568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11534</TotalTime>
  <Words>9198</Words>
  <Application>Microsoft Office PowerPoint</Application>
  <PresentationFormat>全屏显示(4:3)</PresentationFormat>
  <Paragraphs>640</Paragraphs>
  <Slides>60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Heiti SC Light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Theme1</vt:lpstr>
      <vt:lpstr>think-cell Slide</vt:lpstr>
      <vt:lpstr>Visio</vt:lpstr>
      <vt:lpstr>PowerPoint 演示文稿</vt:lpstr>
      <vt:lpstr>PowerPoint 演示文稿</vt:lpstr>
      <vt:lpstr>引言</vt:lpstr>
      <vt:lpstr>引言</vt:lpstr>
      <vt:lpstr>引言</vt:lpstr>
      <vt:lpstr>引言</vt:lpstr>
      <vt:lpstr>引言</vt:lpstr>
      <vt:lpstr>PowerPoint 演示文稿</vt:lpstr>
      <vt:lpstr>惯导位姿推算与惯导预积分 </vt:lpstr>
      <vt:lpstr>惯导位姿推算与惯导预积分 </vt:lpstr>
      <vt:lpstr>惯导位姿推算与惯导预积分 </vt:lpstr>
      <vt:lpstr>惯导位姿推算与惯导预积分 </vt:lpstr>
      <vt:lpstr>惯导位姿推算与惯导预积分 </vt:lpstr>
      <vt:lpstr>惯导位姿推算与惯导预积分 </vt:lpstr>
      <vt:lpstr>惯导位姿推算与惯导预积分 </vt:lpstr>
      <vt:lpstr>惯导位姿推算与惯导预积分 </vt:lpstr>
      <vt:lpstr>惯导位姿推算与惯导预积分 </vt:lpstr>
      <vt:lpstr>惯导位姿推算与惯导预积分 </vt:lpstr>
      <vt:lpstr>惯导位姿推算与惯导预积分 </vt:lpstr>
      <vt:lpstr>PowerPoint 演示文稿</vt:lpstr>
      <vt:lpstr>激光里程计</vt:lpstr>
      <vt:lpstr>激光里程计</vt:lpstr>
      <vt:lpstr>激光里程计</vt:lpstr>
      <vt:lpstr>激光里程计</vt:lpstr>
      <vt:lpstr>激光里程计</vt:lpstr>
      <vt:lpstr>PowerPoint 演示文稿</vt:lpstr>
      <vt:lpstr>激光雷达/惯导紧耦合定位</vt:lpstr>
      <vt:lpstr>激光雷达/惯导紧耦合定位 </vt:lpstr>
      <vt:lpstr>激光雷达/惯导紧耦合定位 </vt:lpstr>
      <vt:lpstr>激光雷达/惯导紧耦合定位</vt:lpstr>
      <vt:lpstr>激光雷达/惯导紧耦合定位</vt:lpstr>
      <vt:lpstr>激光雷达/惯导紧耦合定位</vt:lpstr>
      <vt:lpstr>激光雷达/惯导紧耦合定位</vt:lpstr>
      <vt:lpstr>PowerPoint 演示文稿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实车试验</vt:lpstr>
      <vt:lpstr>PowerPoint 演示文稿</vt:lpstr>
      <vt:lpstr>总结与展望</vt:lpstr>
      <vt:lpstr>总结与展望</vt:lpstr>
      <vt:lpstr>PowerPoint 演示文稿</vt:lpstr>
      <vt:lpstr>PowerPoint 演示文稿</vt:lpstr>
      <vt:lpstr>启发地图生成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kyc</cp:lastModifiedBy>
  <cp:revision>1768</cp:revision>
  <dcterms:created xsi:type="dcterms:W3CDTF">2012-09-16T06:58:59Z</dcterms:created>
  <dcterms:modified xsi:type="dcterms:W3CDTF">2019-04-08T01:52:27Z</dcterms:modified>
</cp:coreProperties>
</file>